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83" r:id="rId3"/>
    <p:sldId id="284" r:id="rId4"/>
    <p:sldId id="285" r:id="rId5"/>
    <p:sldId id="286" r:id="rId6"/>
    <p:sldId id="287" r:id="rId7"/>
    <p:sldId id="291" r:id="rId8"/>
    <p:sldId id="296" r:id="rId9"/>
    <p:sldId id="297" r:id="rId10"/>
    <p:sldId id="298" r:id="rId11"/>
    <p:sldId id="303" r:id="rId12"/>
    <p:sldId id="299" r:id="rId13"/>
    <p:sldId id="304" r:id="rId14"/>
    <p:sldId id="312" r:id="rId15"/>
    <p:sldId id="313" r:id="rId16"/>
    <p:sldId id="311" r:id="rId17"/>
    <p:sldId id="319" r:id="rId18"/>
    <p:sldId id="314" r:id="rId19"/>
    <p:sldId id="315" r:id="rId20"/>
    <p:sldId id="273" r:id="rId21"/>
    <p:sldId id="261" r:id="rId22"/>
    <p:sldId id="265" r:id="rId23"/>
  </p:sldIdLst>
  <p:sldSz cx="9144000" cy="6858000" type="screen4x3"/>
  <p:notesSz cx="6797675" cy="9928225"/>
  <p:defaultTextStyle>
    <a:defPPr>
      <a:defRPr lang="fr-FR"/>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15" userDrawn="1">
          <p15:clr>
            <a:srgbClr val="A4A3A4"/>
          </p15:clr>
        </p15:guide>
        <p15:guide id="2" pos="283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9CCFF"/>
    <a:srgbClr val="FF66CC"/>
    <a:srgbClr val="800000"/>
    <a:srgbClr val="F6F9FC"/>
    <a:srgbClr val="E3EB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73194" autoAdjust="0"/>
  </p:normalViewPr>
  <p:slideViewPr>
    <p:cSldViewPr showGuides="1">
      <p:cViewPr varScale="1">
        <p:scale>
          <a:sx n="43" d="100"/>
          <a:sy n="43" d="100"/>
        </p:scale>
        <p:origin x="510" y="36"/>
      </p:cViewPr>
      <p:guideLst>
        <p:guide orient="horz" pos="2115"/>
        <p:guide pos="2835"/>
      </p:guideLst>
    </p:cSldViewPr>
  </p:slideViewPr>
  <p:outlineViewPr>
    <p:cViewPr>
      <p:scale>
        <a:sx n="33" d="100"/>
        <a:sy n="33" d="100"/>
      </p:scale>
      <p:origin x="0" y="-14624"/>
    </p:cViewPr>
  </p:outlineViewPr>
  <p:notesTextViewPr>
    <p:cViewPr>
      <p:scale>
        <a:sx n="100" d="100"/>
        <a:sy n="100" d="100"/>
      </p:scale>
      <p:origin x="0" y="0"/>
    </p:cViewPr>
  </p:notesTextViewPr>
  <p:sorterViewPr>
    <p:cViewPr>
      <p:scale>
        <a:sx n="90" d="100"/>
        <a:sy n="90" d="100"/>
      </p:scale>
      <p:origin x="0" y="-38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34B4FE37-F625-4A7E-A3A4-793E0D583D90}"/>
              </a:ext>
            </a:extLst>
          </p:cNvPr>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fr-FR" dirty="0"/>
          </a:p>
        </p:txBody>
      </p:sp>
      <p:sp>
        <p:nvSpPr>
          <p:cNvPr id="3" name="Espace réservé de la date 2">
            <a:extLst>
              <a:ext uri="{FF2B5EF4-FFF2-40B4-BE49-F238E27FC236}">
                <a16:creationId xmlns:a16="http://schemas.microsoft.com/office/drawing/2014/main" id="{0B958B7F-88DF-4760-8CED-9D60A5438779}"/>
              </a:ext>
            </a:extLst>
          </p:cNvPr>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atin typeface="Arial" charset="0"/>
                <a:cs typeface="Arial" charset="0"/>
              </a:defRPr>
            </a:lvl1pPr>
          </a:lstStyle>
          <a:p>
            <a:pPr>
              <a:defRPr/>
            </a:pPr>
            <a:fld id="{83567829-3F92-408B-91DC-EFEEB43D56A0}" type="datetimeFigureOut">
              <a:rPr lang="fr-FR"/>
              <a:pPr>
                <a:defRPr/>
              </a:pPr>
              <a:t>11/09/2018</a:t>
            </a:fld>
            <a:endParaRPr lang="fr-FR" dirty="0"/>
          </a:p>
        </p:txBody>
      </p:sp>
      <p:sp>
        <p:nvSpPr>
          <p:cNvPr id="4" name="Espace réservé du pied de page 3">
            <a:extLst>
              <a:ext uri="{FF2B5EF4-FFF2-40B4-BE49-F238E27FC236}">
                <a16:creationId xmlns:a16="http://schemas.microsoft.com/office/drawing/2014/main" id="{607B4E73-EF0E-49F3-9846-E8C63379841B}"/>
              </a:ext>
            </a:extLst>
          </p:cNvPr>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fr-FR" dirty="0"/>
          </a:p>
        </p:txBody>
      </p:sp>
      <p:sp>
        <p:nvSpPr>
          <p:cNvPr id="5" name="Espace réservé du numéro de diapositive 4">
            <a:extLst>
              <a:ext uri="{FF2B5EF4-FFF2-40B4-BE49-F238E27FC236}">
                <a16:creationId xmlns:a16="http://schemas.microsoft.com/office/drawing/2014/main" id="{12F0E26F-F055-4130-B65E-2AF5470044D5}"/>
              </a:ext>
            </a:extLst>
          </p:cNvPr>
          <p:cNvSpPr>
            <a:spLocks noGrp="1"/>
          </p:cNvSpPr>
          <p:nvPr>
            <p:ph type="sldNum" sz="quarter" idx="3"/>
          </p:nvPr>
        </p:nvSpPr>
        <p:spPr>
          <a:xfrm>
            <a:off x="3850443" y="9430091"/>
            <a:ext cx="2945659" cy="496411"/>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7F11B67-676B-4B91-94DD-B0669D22A50F}" type="slidenum">
              <a:rPr lang="fr-FR" altLang="fr-FR"/>
              <a:pPr/>
              <a:t>‹N°›</a:t>
            </a:fld>
            <a:endParaRPr lang="fr-FR" altLang="fr-FR" dirty="0"/>
          </a:p>
        </p:txBody>
      </p:sp>
    </p:spTree>
    <p:extLst>
      <p:ext uri="{BB962C8B-B14F-4D97-AF65-F5344CB8AC3E}">
        <p14:creationId xmlns:p14="http://schemas.microsoft.com/office/powerpoint/2010/main" val="9338018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824DF2E4-D4A9-43AC-8569-0A0571FD0316}"/>
              </a:ext>
            </a:extLst>
          </p:cNvPr>
          <p:cNvSpPr>
            <a:spLocks noGrp="1"/>
          </p:cNvSpPr>
          <p:nvPr>
            <p:ph type="hdr" sz="quarter"/>
          </p:nvPr>
        </p:nvSpPr>
        <p:spPr>
          <a:xfrm>
            <a:off x="0" y="0"/>
            <a:ext cx="2945659" cy="496411"/>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dirty="0"/>
          </a:p>
        </p:txBody>
      </p:sp>
      <p:sp>
        <p:nvSpPr>
          <p:cNvPr id="3" name="Espace réservé de la date 2">
            <a:extLst>
              <a:ext uri="{FF2B5EF4-FFF2-40B4-BE49-F238E27FC236}">
                <a16:creationId xmlns:a16="http://schemas.microsoft.com/office/drawing/2014/main" id="{121AB10C-BD5C-49B5-B0BF-0556B10E44EB}"/>
              </a:ext>
            </a:extLst>
          </p:cNvPr>
          <p:cNvSpPr>
            <a:spLocks noGrp="1"/>
          </p:cNvSpPr>
          <p:nvPr>
            <p:ph type="dt" idx="1"/>
          </p:nvPr>
        </p:nvSpPr>
        <p:spPr>
          <a:xfrm>
            <a:off x="3850443" y="0"/>
            <a:ext cx="2945659" cy="496411"/>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2B047FF-15A7-4497-8209-A79A2DE6037B}" type="datetimeFigureOut">
              <a:rPr lang="fr-FR"/>
              <a:pPr>
                <a:defRPr/>
              </a:pPr>
              <a:t>11/09/2018</a:t>
            </a:fld>
            <a:endParaRPr lang="fr-FR" dirty="0"/>
          </a:p>
        </p:txBody>
      </p:sp>
      <p:sp>
        <p:nvSpPr>
          <p:cNvPr id="4" name="Espace réservé de l'image des diapositives 3">
            <a:extLst>
              <a:ext uri="{FF2B5EF4-FFF2-40B4-BE49-F238E27FC236}">
                <a16:creationId xmlns:a16="http://schemas.microsoft.com/office/drawing/2014/main" id="{9D8D08AE-231A-449F-801B-7340123A780B}"/>
              </a:ext>
            </a:extLst>
          </p:cNvPr>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fr-FR" noProof="0" dirty="0"/>
          </a:p>
        </p:txBody>
      </p:sp>
      <p:sp>
        <p:nvSpPr>
          <p:cNvPr id="5" name="Espace réservé des commentaires 4">
            <a:extLst>
              <a:ext uri="{FF2B5EF4-FFF2-40B4-BE49-F238E27FC236}">
                <a16:creationId xmlns:a16="http://schemas.microsoft.com/office/drawing/2014/main" id="{97FB9BFD-A9A1-4B22-B455-0A8FC2C376CE}"/>
              </a:ext>
            </a:extLst>
          </p:cNvPr>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a:extLst>
              <a:ext uri="{FF2B5EF4-FFF2-40B4-BE49-F238E27FC236}">
                <a16:creationId xmlns:a16="http://schemas.microsoft.com/office/drawing/2014/main" id="{E8290434-4422-46F5-934A-E67CBF6EE3D4}"/>
              </a:ext>
            </a:extLst>
          </p:cNvPr>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dirty="0"/>
          </a:p>
        </p:txBody>
      </p:sp>
      <p:sp>
        <p:nvSpPr>
          <p:cNvPr id="7" name="Espace réservé du numéro de diapositive 6">
            <a:extLst>
              <a:ext uri="{FF2B5EF4-FFF2-40B4-BE49-F238E27FC236}">
                <a16:creationId xmlns:a16="http://schemas.microsoft.com/office/drawing/2014/main" id="{34E94A0F-4365-4A95-91E0-034E3D3CBCF3}"/>
              </a:ext>
            </a:extLst>
          </p:cNvPr>
          <p:cNvSpPr>
            <a:spLocks noGrp="1"/>
          </p:cNvSpPr>
          <p:nvPr>
            <p:ph type="sldNum" sz="quarter" idx="5"/>
          </p:nvPr>
        </p:nvSpPr>
        <p:spPr>
          <a:xfrm>
            <a:off x="3850443" y="9430091"/>
            <a:ext cx="2945659" cy="496411"/>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5E217A88-D9B0-43D2-99F7-196F7769A272}" type="slidenum">
              <a:rPr lang="fr-FR" altLang="fr-FR"/>
              <a:pPr/>
              <a:t>‹N°›</a:t>
            </a:fld>
            <a:endParaRPr lang="fr-FR" altLang="fr-FR" dirty="0"/>
          </a:p>
        </p:txBody>
      </p:sp>
    </p:spTree>
    <p:extLst>
      <p:ext uri="{BB962C8B-B14F-4D97-AF65-F5344CB8AC3E}">
        <p14:creationId xmlns:p14="http://schemas.microsoft.com/office/powerpoint/2010/main" val="19319459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Espace réservé de l'image des diapositives 1">
            <a:extLst>
              <a:ext uri="{FF2B5EF4-FFF2-40B4-BE49-F238E27FC236}">
                <a16:creationId xmlns:a16="http://schemas.microsoft.com/office/drawing/2014/main" id="{0E122D66-1B33-476A-AC4C-B0D0D80B7F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Espace réservé des commentaires 2">
            <a:extLst>
              <a:ext uri="{FF2B5EF4-FFF2-40B4-BE49-F238E27FC236}">
                <a16:creationId xmlns:a16="http://schemas.microsoft.com/office/drawing/2014/main" id="{F918C9E7-E3FF-4C8F-AD36-D65066666D0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dirty="0"/>
          </a:p>
        </p:txBody>
      </p:sp>
      <p:sp>
        <p:nvSpPr>
          <p:cNvPr id="4100" name="Espace réservé du numéro de diapositive 3">
            <a:extLst>
              <a:ext uri="{FF2B5EF4-FFF2-40B4-BE49-F238E27FC236}">
                <a16:creationId xmlns:a16="http://schemas.microsoft.com/office/drawing/2014/main" id="{9CDAA899-A084-48C8-AEE2-5A507421F8E0}"/>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79B8968-AEBB-48D7-9298-DE962D904E7E}" type="slidenum">
              <a:rPr lang="fr-FR" altLang="fr-FR">
                <a:latin typeface="Calibri" panose="020F0502020204030204" pitchFamily="34" charset="0"/>
              </a:rPr>
              <a:pPr eaLnBrk="1" hangingPunct="1"/>
              <a:t>1</a:t>
            </a:fld>
            <a:endParaRPr lang="fr-FR" altLang="fr-FR" dirty="0">
              <a:latin typeface="Calibri" panose="020F0502020204030204" pitchFamily="34" charset="0"/>
            </a:endParaRPr>
          </a:p>
        </p:txBody>
      </p:sp>
    </p:spTree>
    <p:extLst>
      <p:ext uri="{BB962C8B-B14F-4D97-AF65-F5344CB8AC3E}">
        <p14:creationId xmlns:p14="http://schemas.microsoft.com/office/powerpoint/2010/main" val="4959383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a:bodyPr>
          <a:lstStyle/>
          <a:p>
            <a:r>
              <a:rPr lang="fr-FR" sz="1600" dirty="0"/>
              <a:t>La pratique du Judo nécessite un ensemble d’éléments essentiels et indissociables. </a:t>
            </a:r>
          </a:p>
          <a:p>
            <a:r>
              <a:rPr lang="fr-FR" sz="1600" dirty="0"/>
              <a:t>Le Dojo - Les règles de conduite - Le judogi - Le professeur - Le partenaire - Le kumi kata - Le salut - L’ukemi - Les bases techniques - Le randori - Le shiai - Le kata - Le grade.</a:t>
            </a:r>
          </a:p>
        </p:txBody>
      </p:sp>
      <p:sp>
        <p:nvSpPr>
          <p:cNvPr id="4" name="Espace réservé du numéro de diapositive 3"/>
          <p:cNvSpPr>
            <a:spLocks noGrp="1"/>
          </p:cNvSpPr>
          <p:nvPr>
            <p:ph type="sldNum" sz="quarter" idx="10"/>
          </p:nvPr>
        </p:nvSpPr>
        <p:spPr/>
        <p:txBody>
          <a:bodyPr/>
          <a:lstStyle/>
          <a:p>
            <a:fld id="{5E217A88-D9B0-43D2-99F7-196F7769A272}" type="slidenum">
              <a:rPr lang="fr-FR" altLang="fr-FR" smtClean="0"/>
              <a:pPr/>
              <a:t>10</a:t>
            </a:fld>
            <a:endParaRPr lang="fr-FR" altLang="fr-FR" dirty="0"/>
          </a:p>
        </p:txBody>
      </p:sp>
    </p:spTree>
    <p:extLst>
      <p:ext uri="{BB962C8B-B14F-4D97-AF65-F5344CB8AC3E}">
        <p14:creationId xmlns:p14="http://schemas.microsoft.com/office/powerpoint/2010/main" val="24428126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a:bodyPr>
          <a:lstStyle/>
          <a:p>
            <a:r>
              <a:rPr lang="fr-FR" sz="1600" dirty="0"/>
              <a:t>JUDO EN FRANCE</a:t>
            </a:r>
          </a:p>
          <a:p>
            <a:r>
              <a:rPr lang="fr-FR" sz="1600" dirty="0"/>
              <a:t>Le rôle de la FÉDÉRATION FRANÇAISE DE JUDO, JUJITSU, KENDO ET DISCIPLINES ASSOCIÉES est de regrouper l’ensemble des clubs qui adhèrent à une même démarche éducative et éthique, de développer et d’améliorer la pratique sous toutes ses formes et pour le plus grand nombre. Dans ce but, elle est exclusivement composée de pratiquants et oriente ses actions vers le club et le judoka. </a:t>
            </a:r>
          </a:p>
          <a:p>
            <a:endParaRPr lang="fr-FR" dirty="0"/>
          </a:p>
        </p:txBody>
      </p:sp>
      <p:sp>
        <p:nvSpPr>
          <p:cNvPr id="4" name="Espace réservé du numéro de diapositive 3"/>
          <p:cNvSpPr>
            <a:spLocks noGrp="1"/>
          </p:cNvSpPr>
          <p:nvPr>
            <p:ph type="sldNum" sz="quarter" idx="10"/>
          </p:nvPr>
        </p:nvSpPr>
        <p:spPr/>
        <p:txBody>
          <a:bodyPr/>
          <a:lstStyle/>
          <a:p>
            <a:fld id="{5E217A88-D9B0-43D2-99F7-196F7769A272}" type="slidenum">
              <a:rPr lang="fr-FR" altLang="fr-FR" smtClean="0"/>
              <a:pPr/>
              <a:t>11</a:t>
            </a:fld>
            <a:endParaRPr lang="fr-FR" altLang="fr-FR" dirty="0"/>
          </a:p>
        </p:txBody>
      </p:sp>
    </p:spTree>
    <p:extLst>
      <p:ext uri="{BB962C8B-B14F-4D97-AF65-F5344CB8AC3E}">
        <p14:creationId xmlns:p14="http://schemas.microsoft.com/office/powerpoint/2010/main" val="19560690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a:bodyPr>
          <a:lstStyle/>
          <a:p>
            <a:r>
              <a:rPr lang="fr-FR" sz="1600" dirty="0"/>
              <a:t>Tenant compte des spécificités du Judo et de ses origines, elle s’est dotée d’un code moral inspiré du « Bushido » code des guerriers japonais définissant les règles de conduite comme l’étaient les codes de la Chevalerie. Il affirme les valeurs essentielles que la pratique du Judo permet de comprendre et d’acquérir et symbolise la volonté éducative du Judo français.</a:t>
            </a:r>
          </a:p>
          <a:p>
            <a:r>
              <a:rPr lang="fr-FR" sz="1600" dirty="0"/>
              <a:t>Le texte des diapositives qui précèdent a été adopté à l’unanimité par le CA et validé par l’Assemblée Générale fédérale. Il est donc une référence officielle pour tous les aspects de la pratique du Judo en France, depuis son enseignement jusqu’à la préparation des combattants de haut niveau.</a:t>
            </a:r>
          </a:p>
          <a:p>
            <a:endParaRPr lang="fr-FR" dirty="0"/>
          </a:p>
        </p:txBody>
      </p:sp>
      <p:sp>
        <p:nvSpPr>
          <p:cNvPr id="4" name="Espace réservé du numéro de diapositive 3"/>
          <p:cNvSpPr>
            <a:spLocks noGrp="1"/>
          </p:cNvSpPr>
          <p:nvPr>
            <p:ph type="sldNum" sz="quarter" idx="10"/>
          </p:nvPr>
        </p:nvSpPr>
        <p:spPr/>
        <p:txBody>
          <a:bodyPr/>
          <a:lstStyle/>
          <a:p>
            <a:fld id="{5E217A88-D9B0-43D2-99F7-196F7769A272}" type="slidenum">
              <a:rPr lang="fr-FR" altLang="fr-FR" smtClean="0"/>
              <a:pPr/>
              <a:t>12</a:t>
            </a:fld>
            <a:endParaRPr lang="fr-FR" altLang="fr-FR" dirty="0"/>
          </a:p>
        </p:txBody>
      </p:sp>
    </p:spTree>
    <p:extLst>
      <p:ext uri="{BB962C8B-B14F-4D97-AF65-F5344CB8AC3E}">
        <p14:creationId xmlns:p14="http://schemas.microsoft.com/office/powerpoint/2010/main" val="30979548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fontScale="92500"/>
          </a:bodyPr>
          <a:lstStyle/>
          <a:p>
            <a:r>
              <a:rPr lang="fr-FR" sz="1600" dirty="0">
                <a:solidFill>
                  <a:schemeClr val="tx1"/>
                </a:solidFill>
              </a:rPr>
              <a:t>Si l’école n’a pas l’exclusivité dans le domaine de l’éducation la FFJDA participe également à l’éducation physique, mentale, intellectuelle et sociale au sein de ses dojo.</a:t>
            </a:r>
          </a:p>
          <a:p>
            <a:r>
              <a:rPr lang="fr-FR" sz="1600" dirty="0">
                <a:solidFill>
                  <a:schemeClr val="tx1"/>
                </a:solidFill>
              </a:rPr>
              <a:t>Notre mission éducative est citoyenne. </a:t>
            </a:r>
          </a:p>
          <a:p>
            <a:pPr marL="0" indent="0">
              <a:buNone/>
            </a:pPr>
            <a:r>
              <a:rPr lang="fr-FR" sz="1600" i="1" kern="0" dirty="0">
                <a:solidFill>
                  <a:schemeClr val="tx1"/>
                </a:solidFill>
                <a:effectLst>
                  <a:outerShdw blurRad="38100" dist="38100" dir="2700000" algn="tl">
                    <a:srgbClr val="000000">
                      <a:alpha val="43137"/>
                    </a:srgbClr>
                  </a:outerShdw>
                </a:effectLst>
                <a:latin typeface="Arial Narrow" pitchFamily="34" charset="0"/>
              </a:rPr>
              <a:t>Jigoro Kano, comme nous l’avons dit plus haut, insistait sur le fait que «Le judo </a:t>
            </a:r>
            <a:r>
              <a:rPr lang="fr-FR" sz="1600" i="1" dirty="0">
                <a:solidFill>
                  <a:schemeClr val="tx1"/>
                </a:solidFill>
              </a:rPr>
              <a:t>a pour objectif principal de favoriser l’épanouissement harmonieux de la personne humaine et le développement de la citoyenneté.»</a:t>
            </a:r>
          </a:p>
          <a:p>
            <a:pPr marL="0" indent="0">
              <a:buNone/>
            </a:pPr>
            <a:r>
              <a:rPr lang="fr-FR" sz="1600" i="1" dirty="0">
                <a:solidFill>
                  <a:schemeClr val="tx1"/>
                </a:solidFill>
              </a:rPr>
              <a:t>Dans le concept de prospérité mutuelle également cher à Jigoro Kano, notre développement en nombre permet également d’accroître nos moyens financiers pour accomplir nos missions qui sont de moins en moins subventionnées par les pouvoirs publics et les collectivités.</a:t>
            </a:r>
          </a:p>
          <a:p>
            <a:pPr marL="0" indent="0">
              <a:buNone/>
            </a:pPr>
            <a:r>
              <a:rPr lang="fr-FR" sz="1600" i="1" dirty="0">
                <a:solidFill>
                  <a:schemeClr val="tx1"/>
                </a:solidFill>
              </a:rPr>
              <a:t>Nous développer, c’est nous permettre de pérenniser notre activité.</a:t>
            </a:r>
          </a:p>
          <a:p>
            <a:pPr marL="0" indent="0">
              <a:buNone/>
            </a:pPr>
            <a:r>
              <a:rPr lang="fr-FR" sz="1600" i="1" dirty="0">
                <a:solidFill>
                  <a:schemeClr val="tx1"/>
                </a:solidFill>
              </a:rPr>
              <a:t>Dans toutes nos formations que ce soient des stages de dirigeants ou d’enseignants, nous devons insister sur la spécificité de nos disciplines, leurs valeurs et « l’Esprit maison de notre fédération »</a:t>
            </a:r>
          </a:p>
          <a:p>
            <a:pPr marL="0" indent="0">
              <a:buNone/>
            </a:pPr>
            <a:endParaRPr lang="fr-FR" sz="1600" i="1" dirty="0">
              <a:solidFill>
                <a:schemeClr val="tx1"/>
              </a:solidFill>
            </a:endParaRPr>
          </a:p>
          <a:p>
            <a:endParaRPr lang="fr-FR" dirty="0"/>
          </a:p>
        </p:txBody>
      </p:sp>
      <p:sp>
        <p:nvSpPr>
          <p:cNvPr id="4" name="Espace réservé du numéro de diapositive 3"/>
          <p:cNvSpPr>
            <a:spLocks noGrp="1"/>
          </p:cNvSpPr>
          <p:nvPr>
            <p:ph type="sldNum" sz="quarter" idx="10"/>
          </p:nvPr>
        </p:nvSpPr>
        <p:spPr/>
        <p:txBody>
          <a:bodyPr/>
          <a:lstStyle/>
          <a:p>
            <a:fld id="{5E217A88-D9B0-43D2-99F7-196F7769A272}" type="slidenum">
              <a:rPr lang="fr-FR" altLang="fr-FR" smtClean="0"/>
              <a:pPr/>
              <a:t>13</a:t>
            </a:fld>
            <a:endParaRPr lang="fr-FR" altLang="fr-FR" dirty="0"/>
          </a:p>
        </p:txBody>
      </p:sp>
    </p:spTree>
    <p:extLst>
      <p:ext uri="{BB962C8B-B14F-4D97-AF65-F5344CB8AC3E}">
        <p14:creationId xmlns:p14="http://schemas.microsoft.com/office/powerpoint/2010/main" val="37506448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fontScale="85000" lnSpcReduction="20000"/>
          </a:bodyPr>
          <a:lstStyle/>
          <a:p>
            <a:r>
              <a:rPr lang="fr-FR" sz="1600" dirty="0">
                <a:solidFill>
                  <a:schemeClr val="tx1"/>
                </a:solidFill>
              </a:rPr>
              <a:t>Notre fédération est depuis sa création très exigeante avec la qualité de l’enseignement et la rigueur, la convivialité des dirigeants de ses écoles de judo et clubs.</a:t>
            </a:r>
          </a:p>
          <a:p>
            <a:r>
              <a:rPr lang="fr-FR" sz="1600" dirty="0">
                <a:solidFill>
                  <a:schemeClr val="tx1"/>
                </a:solidFill>
              </a:rPr>
              <a:t>Les sondages que nous avons effectués démontrent que notre meilleure promotion est le parrainage par les familles de nos pratiquants et pour nos pratiquants eux-mêmes. (à la sortie de l’école, au bureau, etc.). Un autre atout; le comportement souvent exemplaire de nos pratiquants.</a:t>
            </a:r>
          </a:p>
          <a:p>
            <a:r>
              <a:rPr lang="fr-FR" sz="1600" dirty="0">
                <a:solidFill>
                  <a:schemeClr val="tx1"/>
                </a:solidFill>
              </a:rPr>
              <a:t>Malheureusement, nos enseignants restent 3 fois moins longtemps que par le passé engagés dans cette voie ce qui nécessite un nouvel enseignant en plus chaque année pour renouveler les départs.</a:t>
            </a:r>
            <a:endParaRPr lang="fr-FR" sz="1600" i="0" dirty="0">
              <a:solidFill>
                <a:schemeClr val="tx1"/>
              </a:solidFill>
            </a:endParaRPr>
          </a:p>
          <a:p>
            <a:r>
              <a:rPr lang="fr-FR" sz="1600" i="0" dirty="0">
                <a:solidFill>
                  <a:schemeClr val="tx1"/>
                </a:solidFill>
              </a:rPr>
              <a:t>Chaque club doit au sein de ses licenciés détecter celui qui a les qualités pédagogiques qui permettront au dojo de garder son esprit, son style et pérenniser son existence.</a:t>
            </a:r>
          </a:p>
          <a:p>
            <a:r>
              <a:rPr lang="fr-FR" sz="1600" i="0" dirty="0">
                <a:solidFill>
                  <a:schemeClr val="tx1"/>
                </a:solidFill>
              </a:rPr>
              <a:t>Les ceintures noires ont vocation à soutenir la vie du club. Il faut les responsabiliser et ne pas présenter la ceinture noire comme un objectif mais comme le début de la vie du judoka- jujitsuka.</a:t>
            </a:r>
          </a:p>
          <a:p>
            <a:r>
              <a:rPr lang="fr-FR" sz="1600" i="0" dirty="0">
                <a:solidFill>
                  <a:schemeClr val="tx1"/>
                </a:solidFill>
              </a:rPr>
              <a:t>Les prochains dirigeants doivent naturellement provenir des anciens du club donc des ceintures noires ou marron qu’il faut responsabiliser au plus tôt.</a:t>
            </a:r>
          </a:p>
          <a:p>
            <a:r>
              <a:rPr lang="fr-FR" sz="1600" i="0" dirty="0">
                <a:solidFill>
                  <a:schemeClr val="tx1"/>
                </a:solidFill>
              </a:rPr>
              <a:t>Ne pas éduquer en consommateurs mais en acteurs les pratiquants de nos disciplines.</a:t>
            </a:r>
          </a:p>
          <a:p>
            <a:endParaRPr lang="fr-FR" dirty="0"/>
          </a:p>
        </p:txBody>
      </p:sp>
      <p:sp>
        <p:nvSpPr>
          <p:cNvPr id="4" name="Espace réservé du numéro de diapositive 3"/>
          <p:cNvSpPr>
            <a:spLocks noGrp="1"/>
          </p:cNvSpPr>
          <p:nvPr>
            <p:ph type="sldNum" sz="quarter" idx="10"/>
          </p:nvPr>
        </p:nvSpPr>
        <p:spPr/>
        <p:txBody>
          <a:bodyPr/>
          <a:lstStyle/>
          <a:p>
            <a:fld id="{5E217A88-D9B0-43D2-99F7-196F7769A272}" type="slidenum">
              <a:rPr lang="fr-FR" altLang="fr-FR" smtClean="0"/>
              <a:pPr/>
              <a:t>14</a:t>
            </a:fld>
            <a:endParaRPr lang="fr-FR" altLang="fr-FR" dirty="0"/>
          </a:p>
        </p:txBody>
      </p:sp>
    </p:spTree>
    <p:extLst>
      <p:ext uri="{BB962C8B-B14F-4D97-AF65-F5344CB8AC3E}">
        <p14:creationId xmlns:p14="http://schemas.microsoft.com/office/powerpoint/2010/main" val="33751448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None/>
            </a:pPr>
            <a:r>
              <a:rPr lang="fr-FR" sz="1600" i="0" dirty="0">
                <a:solidFill>
                  <a:schemeClr val="tx1"/>
                </a:solidFill>
              </a:rPr>
              <a:t>Nos disciplines sont diverses et souvent on nous demande pourquoi le judo est si développé en France?</a:t>
            </a:r>
          </a:p>
          <a:p>
            <a:pPr marL="0" indent="0">
              <a:buNone/>
            </a:pPr>
            <a:r>
              <a:rPr lang="fr-FR" sz="1600" i="0" dirty="0">
                <a:solidFill>
                  <a:schemeClr val="tx1"/>
                </a:solidFill>
              </a:rPr>
              <a:t>C’est peut-être parce qu'il correspond au caractère indépendant des français où chacun a sa pratique, que ce soit dans le choix des techniques qui correspondent à leur morphologie et leur caractère, que ce soit dans les orientations de pratique avec la performance, la santé, le loisir, apprendre à se défendre ou l’aspect philosophique ou maîtrise de son corps et de son énergie. </a:t>
            </a:r>
          </a:p>
          <a:p>
            <a:pPr marL="0" indent="0">
              <a:buNone/>
            </a:pPr>
            <a:r>
              <a:rPr lang="fr-FR" sz="1600" i="0" dirty="0">
                <a:solidFill>
                  <a:schemeClr val="tx1"/>
                </a:solidFill>
              </a:rPr>
              <a:t>A chacun sa pratique, du plaisir pour tous.</a:t>
            </a:r>
          </a:p>
          <a:p>
            <a:pPr marL="0" indent="0">
              <a:buNone/>
            </a:pPr>
            <a:r>
              <a:rPr lang="fr-FR" sz="1600" i="0" dirty="0">
                <a:solidFill>
                  <a:schemeClr val="tx1"/>
                </a:solidFill>
              </a:rPr>
              <a:t>Chaque club au sein de tous les cours doit faire pratiquer plusieurs aspects de nos disciplines afin que chacun puisse trouver sa voie.</a:t>
            </a:r>
          </a:p>
          <a:p>
            <a:pPr marL="0" indent="0">
              <a:buNone/>
            </a:pPr>
            <a:r>
              <a:rPr lang="fr-FR" sz="1600" i="0" dirty="0">
                <a:solidFill>
                  <a:schemeClr val="tx1"/>
                </a:solidFill>
              </a:rPr>
              <a:t>Être à l’écoute des élèves pour mieux les servir et les fidéliser.</a:t>
            </a:r>
          </a:p>
          <a:p>
            <a:pPr marL="0" indent="0">
              <a:buNone/>
            </a:pPr>
            <a:endParaRPr lang="fr-FR" sz="1600" i="0" dirty="0">
              <a:solidFill>
                <a:schemeClr val="tx1"/>
              </a:solidFill>
            </a:endParaRPr>
          </a:p>
          <a:p>
            <a:endParaRPr lang="fr-FR" dirty="0"/>
          </a:p>
        </p:txBody>
      </p:sp>
      <p:sp>
        <p:nvSpPr>
          <p:cNvPr id="4" name="Espace réservé du numéro de diapositive 3"/>
          <p:cNvSpPr>
            <a:spLocks noGrp="1"/>
          </p:cNvSpPr>
          <p:nvPr>
            <p:ph type="sldNum" sz="quarter" idx="10"/>
          </p:nvPr>
        </p:nvSpPr>
        <p:spPr/>
        <p:txBody>
          <a:bodyPr/>
          <a:lstStyle/>
          <a:p>
            <a:fld id="{5E217A88-D9B0-43D2-99F7-196F7769A272}" type="slidenum">
              <a:rPr lang="fr-FR" altLang="fr-FR" smtClean="0"/>
              <a:pPr/>
              <a:t>15</a:t>
            </a:fld>
            <a:endParaRPr lang="fr-FR" altLang="fr-FR" dirty="0"/>
          </a:p>
        </p:txBody>
      </p:sp>
    </p:spTree>
    <p:extLst>
      <p:ext uri="{BB962C8B-B14F-4D97-AF65-F5344CB8AC3E}">
        <p14:creationId xmlns:p14="http://schemas.microsoft.com/office/powerpoint/2010/main" val="13156040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600" dirty="0"/>
              <a:t>Le monde change et les outils de gestion évoluent vers des systèmes connectés.</a:t>
            </a:r>
          </a:p>
          <a:p>
            <a:r>
              <a:rPr lang="fr-FR" sz="1600" dirty="0"/>
              <a:t>L’informatisation de la prise de licence, de la gestion des compétitions nous emmène à réfléchir pour développer d’autres outils modernes au service des licenciés.</a:t>
            </a:r>
          </a:p>
          <a:p>
            <a:r>
              <a:rPr lang="fr-FR" sz="1600" dirty="0"/>
              <a:t>Création d’un espace individuel licencié où nos adhérents ou leurs parents peuvent bénéficier de services, comme revoir leurs vidéos de compétitions officielles, consulter leurs activités, s’inscrire à un passage de grades et prochainement disposer des outils pédagogiques et de communication personnalisée.</a:t>
            </a:r>
          </a:p>
          <a:p>
            <a:r>
              <a:rPr lang="fr-FR" sz="1600" dirty="0"/>
              <a:t>Un espace club est également en développement et évoluera rapidement. Judo TV de son côté peut développer ses activités de retransmission TV  et de reportages sur des personnalités ou des dojos.</a:t>
            </a:r>
          </a:p>
          <a:p>
            <a:endParaRPr lang="fr-FR" dirty="0"/>
          </a:p>
        </p:txBody>
      </p:sp>
      <p:sp>
        <p:nvSpPr>
          <p:cNvPr id="4" name="Espace réservé du numéro de diapositive 3"/>
          <p:cNvSpPr>
            <a:spLocks noGrp="1"/>
          </p:cNvSpPr>
          <p:nvPr>
            <p:ph type="sldNum" sz="quarter" idx="10"/>
          </p:nvPr>
        </p:nvSpPr>
        <p:spPr/>
        <p:txBody>
          <a:bodyPr/>
          <a:lstStyle/>
          <a:p>
            <a:fld id="{5E217A88-D9B0-43D2-99F7-196F7769A272}" type="slidenum">
              <a:rPr lang="fr-FR" altLang="fr-FR" smtClean="0"/>
              <a:pPr/>
              <a:t>16</a:t>
            </a:fld>
            <a:endParaRPr lang="fr-FR" altLang="fr-FR" dirty="0"/>
          </a:p>
        </p:txBody>
      </p:sp>
    </p:spTree>
    <p:extLst>
      <p:ext uri="{BB962C8B-B14F-4D97-AF65-F5344CB8AC3E}">
        <p14:creationId xmlns:p14="http://schemas.microsoft.com/office/powerpoint/2010/main" val="37381352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a:bodyPr>
          <a:lstStyle/>
          <a:p>
            <a:r>
              <a:rPr lang="fr-FR" sz="1600" dirty="0">
                <a:solidFill>
                  <a:schemeClr val="tx1"/>
                </a:solidFill>
              </a:rPr>
              <a:t>Séparation des filières haut niveau et loisir.</a:t>
            </a:r>
          </a:p>
          <a:p>
            <a:r>
              <a:rPr lang="fr-FR" sz="1200" kern="1200" dirty="0">
                <a:solidFill>
                  <a:schemeClr val="tx1"/>
                </a:solidFill>
                <a:effectLst/>
                <a:latin typeface="+mn-lt"/>
                <a:ea typeface="+mn-ea"/>
                <a:cs typeface="+mn-cs"/>
              </a:rPr>
              <a:t>La filière de compétition se divise en deux secteurs : - le haut-niveau et le loisir.</a:t>
            </a:r>
          </a:p>
          <a:p>
            <a:r>
              <a:rPr lang="fr-FR" sz="1200" kern="1200" dirty="0">
                <a:solidFill>
                  <a:schemeClr val="tx1"/>
                </a:solidFill>
                <a:effectLst/>
                <a:latin typeface="+mn-lt"/>
                <a:ea typeface="+mn-ea"/>
                <a:cs typeface="+mn-cs"/>
              </a:rPr>
              <a:t>Le haut Niveau est conçu avec un système à sélection resserrée amenant à l’international pour la partie compétitions et une filière d’entrainement avec un centre national et un centre par région. Création d’un groupe 2024/2028 préparant des jeunes pour les grandes échéances lointaines des JO et Jeux Paralympiques de Paris et Los Angeles.</a:t>
            </a:r>
          </a:p>
          <a:p>
            <a:r>
              <a:rPr lang="fr-FR" sz="1200" kern="1200" dirty="0">
                <a:solidFill>
                  <a:schemeClr val="tx1"/>
                </a:solidFill>
                <a:effectLst/>
                <a:latin typeface="+mn-lt"/>
                <a:ea typeface="+mn-ea"/>
                <a:cs typeface="+mn-cs"/>
              </a:rPr>
              <a:t>Par ailleurs l’aide à la création d’au moins un club de Haut Niveau par région est également une solution pour fixer les sportifs sur leur territoire.</a:t>
            </a:r>
          </a:p>
          <a:p>
            <a:r>
              <a:rPr lang="fr-FR" sz="1200" kern="1200" dirty="0">
                <a:solidFill>
                  <a:schemeClr val="tx1"/>
                </a:solidFill>
                <a:effectLst/>
                <a:latin typeface="+mn-lt"/>
                <a:ea typeface="+mn-ea"/>
                <a:cs typeface="+mn-cs"/>
              </a:rPr>
              <a:t>Pour le loisir nous mettons en place un arbitrage plus traditionnel et éducatif sans tenir compte des règlements internationaux et donnons la directive pour ces compétitions, d’échelonner dans la journée l’arrivée des participants pour que la durée de présence de chaque groupe n’excède pas la durée de 2 h sur place.</a:t>
            </a:r>
          </a:p>
          <a:p>
            <a:r>
              <a:rPr lang="fr-FR" sz="1200" kern="1200" dirty="0">
                <a:solidFill>
                  <a:schemeClr val="tx1"/>
                </a:solidFill>
                <a:effectLst/>
                <a:latin typeface="+mn-lt"/>
                <a:ea typeface="+mn-ea"/>
                <a:cs typeface="+mn-cs"/>
              </a:rPr>
              <a:t>Une labélisation de compétitions loisirs pour tous les âges, organisées par les clubs avec inscription par informatique et reprise sur les espaces individuels licenciés devra progressivement se mettre en place.</a:t>
            </a:r>
          </a:p>
          <a:p>
            <a:endParaRPr lang="fr-FR" dirty="0"/>
          </a:p>
        </p:txBody>
      </p:sp>
      <p:sp>
        <p:nvSpPr>
          <p:cNvPr id="4" name="Espace réservé du numéro de diapositive 3"/>
          <p:cNvSpPr>
            <a:spLocks noGrp="1"/>
          </p:cNvSpPr>
          <p:nvPr>
            <p:ph type="sldNum" sz="quarter" idx="10"/>
          </p:nvPr>
        </p:nvSpPr>
        <p:spPr/>
        <p:txBody>
          <a:bodyPr/>
          <a:lstStyle/>
          <a:p>
            <a:fld id="{5E217A88-D9B0-43D2-99F7-196F7769A272}" type="slidenum">
              <a:rPr lang="fr-FR" altLang="fr-FR" smtClean="0"/>
              <a:pPr/>
              <a:t>17</a:t>
            </a:fld>
            <a:endParaRPr lang="fr-FR" altLang="fr-FR" dirty="0"/>
          </a:p>
        </p:txBody>
      </p:sp>
    </p:spTree>
    <p:extLst>
      <p:ext uri="{BB962C8B-B14F-4D97-AF65-F5344CB8AC3E}">
        <p14:creationId xmlns:p14="http://schemas.microsoft.com/office/powerpoint/2010/main" val="39331843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None/>
            </a:pPr>
            <a:r>
              <a:rPr lang="fr-FR" sz="1600" i="0" dirty="0">
                <a:solidFill>
                  <a:schemeClr val="tx1"/>
                </a:solidFill>
              </a:rPr>
              <a:t>Dans un monde qui bouge, il faut faire entendre notre différence pour que les pouvoirs publics la prennent en compte.</a:t>
            </a:r>
          </a:p>
          <a:p>
            <a:pPr marL="0" indent="0">
              <a:buNone/>
            </a:pPr>
            <a:r>
              <a:rPr lang="fr-FR" sz="1600" i="0" dirty="0">
                <a:solidFill>
                  <a:schemeClr val="tx1"/>
                </a:solidFill>
              </a:rPr>
              <a:t>Prenez des positions dans les structures décisionnaires et faites valoir nos valeurs et nos principes.</a:t>
            </a:r>
          </a:p>
          <a:p>
            <a:pPr marL="0" indent="0">
              <a:buNone/>
            </a:pPr>
            <a:r>
              <a:rPr lang="fr-FR" sz="1600" i="0" dirty="0">
                <a:solidFill>
                  <a:schemeClr val="tx1"/>
                </a:solidFill>
              </a:rPr>
              <a:t>Communiquez avec vos députés et sénateurs, faites entendre notre voix au sein du mouvement sportif.</a:t>
            </a:r>
          </a:p>
          <a:p>
            <a:pPr marL="0" indent="0">
              <a:buNone/>
            </a:pPr>
            <a:r>
              <a:rPr lang="fr-FR" sz="1600" i="0" dirty="0">
                <a:solidFill>
                  <a:schemeClr val="tx1"/>
                </a:solidFill>
              </a:rPr>
              <a:t>Les JO de 2024 doivent être un catalyseur du sport de haut niveau et du sport tout simplement.</a:t>
            </a:r>
          </a:p>
          <a:p>
            <a:pPr marL="0" indent="0">
              <a:buNone/>
            </a:pPr>
            <a:endParaRPr lang="fr-FR" sz="1600" i="0" dirty="0">
              <a:solidFill>
                <a:schemeClr val="tx1"/>
              </a:solidFill>
            </a:endParaRPr>
          </a:p>
          <a:p>
            <a:endParaRPr lang="fr-FR" dirty="0"/>
          </a:p>
        </p:txBody>
      </p:sp>
      <p:sp>
        <p:nvSpPr>
          <p:cNvPr id="4" name="Espace réservé du numéro de diapositive 3"/>
          <p:cNvSpPr>
            <a:spLocks noGrp="1"/>
          </p:cNvSpPr>
          <p:nvPr>
            <p:ph type="sldNum" sz="quarter" idx="10"/>
          </p:nvPr>
        </p:nvSpPr>
        <p:spPr/>
        <p:txBody>
          <a:bodyPr/>
          <a:lstStyle/>
          <a:p>
            <a:fld id="{5E217A88-D9B0-43D2-99F7-196F7769A272}" type="slidenum">
              <a:rPr lang="fr-FR" altLang="fr-FR" smtClean="0"/>
              <a:pPr/>
              <a:t>18</a:t>
            </a:fld>
            <a:endParaRPr lang="fr-FR" altLang="fr-FR" dirty="0"/>
          </a:p>
        </p:txBody>
      </p:sp>
    </p:spTree>
    <p:extLst>
      <p:ext uri="{BB962C8B-B14F-4D97-AF65-F5344CB8AC3E}">
        <p14:creationId xmlns:p14="http://schemas.microsoft.com/office/powerpoint/2010/main" val="14038550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None/>
            </a:pPr>
            <a:r>
              <a:rPr lang="fr-FR" sz="1600" i="0" dirty="0">
                <a:solidFill>
                  <a:schemeClr val="tx1"/>
                </a:solidFill>
              </a:rPr>
              <a:t>Chaque €uro investi dans le sport économise 5€ dans les dépenses de santé, justice, police et généré de l’</a:t>
            </a:r>
            <a:r>
              <a:rPr lang="fr-FR" sz="1600" dirty="0">
                <a:solidFill>
                  <a:schemeClr val="tx1"/>
                </a:solidFill>
              </a:rPr>
              <a:t>énergie pour la nation et du rayonnement pour la France.</a:t>
            </a:r>
          </a:p>
          <a:p>
            <a:pPr marL="0" indent="0">
              <a:buNone/>
            </a:pPr>
            <a:r>
              <a:rPr lang="fr-FR" sz="1600" dirty="0">
                <a:solidFill>
                  <a:schemeClr val="tx1"/>
                </a:solidFill>
              </a:rPr>
              <a:t>LE SPORT N’EST PAS UNE DEPENSE MAIS UN INVESTISSEMENT.</a:t>
            </a:r>
          </a:p>
          <a:p>
            <a:pPr marL="0" indent="0">
              <a:buNone/>
            </a:pPr>
            <a:r>
              <a:rPr lang="fr-FR" sz="1600" dirty="0">
                <a:solidFill>
                  <a:schemeClr val="tx1"/>
                </a:solidFill>
              </a:rPr>
              <a:t>Pour une municipalité ou un promoteur, construire des équipements sportifs, c’est donner une âme au quartier, développer les liens intergénérationnels, intercommunautaires et développer la tolérance, l’amitié et la fraternité.</a:t>
            </a:r>
          </a:p>
          <a:p>
            <a:pPr marL="0" indent="0">
              <a:buNone/>
            </a:pPr>
            <a:r>
              <a:rPr lang="fr-FR" sz="1600" dirty="0">
                <a:solidFill>
                  <a:schemeClr val="tx1"/>
                </a:solidFill>
              </a:rPr>
              <a:t>Le sport n’est pas sans reproche, nous devons défendre ses valeurs de justice, de respect des règles et du développement de la santé et la protection des pratiquants par la lutte contre le dopage et la violence dans les pratiques.</a:t>
            </a:r>
          </a:p>
          <a:p>
            <a:pPr marL="0" indent="0">
              <a:buNone/>
            </a:pPr>
            <a:endParaRPr lang="fr-FR" sz="1600" dirty="0">
              <a:solidFill>
                <a:schemeClr val="tx1"/>
              </a:solidFill>
            </a:endParaRPr>
          </a:p>
          <a:p>
            <a:pPr marL="0" indent="0" algn="ctr">
              <a:buNone/>
            </a:pPr>
            <a:r>
              <a:rPr lang="fr-FR" sz="1600" b="1" dirty="0">
                <a:solidFill>
                  <a:schemeClr val="tx1"/>
                </a:solidFill>
              </a:rPr>
              <a:t>LE SPORT DOIT ÊTRE EXEMPLAIRE</a:t>
            </a:r>
          </a:p>
          <a:p>
            <a:pPr marL="0" indent="0">
              <a:buNone/>
            </a:pPr>
            <a:endParaRPr lang="fr-FR" sz="1600" dirty="0"/>
          </a:p>
          <a:p>
            <a:pPr marL="0" indent="0">
              <a:buNone/>
            </a:pPr>
            <a:endParaRPr lang="fr-FR" sz="1600" dirty="0"/>
          </a:p>
          <a:p>
            <a:endParaRPr lang="fr-FR" dirty="0"/>
          </a:p>
        </p:txBody>
      </p:sp>
      <p:sp>
        <p:nvSpPr>
          <p:cNvPr id="4" name="Espace réservé du numéro de diapositive 3"/>
          <p:cNvSpPr>
            <a:spLocks noGrp="1"/>
          </p:cNvSpPr>
          <p:nvPr>
            <p:ph type="sldNum" sz="quarter" idx="10"/>
          </p:nvPr>
        </p:nvSpPr>
        <p:spPr/>
        <p:txBody>
          <a:bodyPr/>
          <a:lstStyle/>
          <a:p>
            <a:fld id="{5E217A88-D9B0-43D2-99F7-196F7769A272}" type="slidenum">
              <a:rPr lang="fr-FR" altLang="fr-FR" smtClean="0"/>
              <a:pPr/>
              <a:t>19</a:t>
            </a:fld>
            <a:endParaRPr lang="fr-FR" altLang="fr-FR" dirty="0"/>
          </a:p>
        </p:txBody>
      </p:sp>
    </p:spTree>
    <p:extLst>
      <p:ext uri="{BB962C8B-B14F-4D97-AF65-F5344CB8AC3E}">
        <p14:creationId xmlns:p14="http://schemas.microsoft.com/office/powerpoint/2010/main" val="671848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r-FR" sz="1600" b="0" kern="0" dirty="0">
                <a:solidFill>
                  <a:srgbClr val="002060"/>
                </a:solidFill>
                <a:ea typeface="+mn-ea"/>
                <a:cs typeface="+mn-cs"/>
              </a:rPr>
              <a:t>Méthode d’Éducation Physique et Mentale par la pratique</a:t>
            </a:r>
            <a:br>
              <a:rPr lang="fr-FR" sz="1600" b="0" kern="0" dirty="0">
                <a:solidFill>
                  <a:srgbClr val="002060"/>
                </a:solidFill>
                <a:ea typeface="+mn-ea"/>
                <a:cs typeface="+mn-cs"/>
              </a:rPr>
            </a:br>
            <a:r>
              <a:rPr lang="fr-FR" sz="1600" dirty="0"/>
              <a:t>Le but premier de Maître. Jigoro Kano était de développer les valeurs éducatives à partir de la pratique du Judo, rendant ainsi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fr-FR" sz="1600" dirty="0"/>
          </a:p>
          <a:p>
            <a:pPr marL="0" marR="0" lvl="0" indent="0" algn="ctr" defTabSz="914400" rtl="0" eaLnBrk="0" fontAlgn="base" latinLnBrk="0" hangingPunct="0">
              <a:lnSpc>
                <a:spcPct val="100000"/>
              </a:lnSpc>
              <a:spcBef>
                <a:spcPct val="30000"/>
              </a:spcBef>
              <a:spcAft>
                <a:spcPct val="0"/>
              </a:spcAft>
              <a:buClrTx/>
              <a:buSzTx/>
              <a:buFontTx/>
              <a:buNone/>
              <a:tabLst/>
              <a:defRPr/>
            </a:pPr>
            <a:r>
              <a:rPr lang="fr-FR" sz="1600" b="1" dirty="0"/>
              <a:t>l’homme utile à la société.</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fr-FR" sz="160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fr-FR" sz="1600" dirty="0"/>
              <a:t>« Le judo </a:t>
            </a:r>
            <a:r>
              <a:rPr lang="fr-FR" sz="1600" i="1" dirty="0">
                <a:solidFill>
                  <a:srgbClr val="002060"/>
                </a:solidFill>
              </a:rPr>
              <a:t>a pour objectif principal de favoriser l’épanouissement harmonieux de la personne humaine et le développement de la citoyenneté.»</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fr-FR" sz="1600" i="1" dirty="0">
              <a:solidFill>
                <a:srgbClr val="002060"/>
              </a:solidFill>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fr-FR" sz="1600" i="1" dirty="0">
                <a:solidFill>
                  <a:srgbClr val="002060"/>
                </a:solidFill>
              </a:rPr>
              <a:t>Le judo n’a pas été créé pour être un sport, le judo ne se pratique pas dans une salle de sport mais dans un dojo et avant d’être un club sportif le judo s’apprend dans une école de judo « Ryu »</a:t>
            </a:r>
            <a:endParaRPr lang="fr-FR" sz="1600" dirty="0"/>
          </a:p>
        </p:txBody>
      </p:sp>
      <p:sp>
        <p:nvSpPr>
          <p:cNvPr id="4" name="Espace réservé du numéro de diapositive 3"/>
          <p:cNvSpPr>
            <a:spLocks noGrp="1"/>
          </p:cNvSpPr>
          <p:nvPr>
            <p:ph type="sldNum" sz="quarter" idx="10"/>
          </p:nvPr>
        </p:nvSpPr>
        <p:spPr/>
        <p:txBody>
          <a:bodyPr/>
          <a:lstStyle/>
          <a:p>
            <a:fld id="{5E217A88-D9B0-43D2-99F7-196F7769A272}" type="slidenum">
              <a:rPr lang="fr-FR" altLang="fr-FR" smtClean="0"/>
              <a:pPr/>
              <a:t>2</a:t>
            </a:fld>
            <a:endParaRPr lang="fr-FR" altLang="fr-FR" dirty="0"/>
          </a:p>
        </p:txBody>
      </p:sp>
    </p:spTree>
    <p:extLst>
      <p:ext uri="{BB962C8B-B14F-4D97-AF65-F5344CB8AC3E}">
        <p14:creationId xmlns:p14="http://schemas.microsoft.com/office/powerpoint/2010/main" val="32325566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Espace réservé de l'image des diapositives 1">
            <a:extLst>
              <a:ext uri="{FF2B5EF4-FFF2-40B4-BE49-F238E27FC236}">
                <a16:creationId xmlns:a16="http://schemas.microsoft.com/office/drawing/2014/main" id="{05C298B1-97C7-497E-9E33-AF44A104407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Espace réservé des commentaires 2">
            <a:extLst>
              <a:ext uri="{FF2B5EF4-FFF2-40B4-BE49-F238E27FC236}">
                <a16:creationId xmlns:a16="http://schemas.microsoft.com/office/drawing/2014/main" id="{488A94A3-7F86-4A6F-A016-85C094BAA2A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fr-FR" sz="1600" dirty="0">
                <a:solidFill>
                  <a:schemeClr val="tx1"/>
                </a:solidFill>
              </a:rPr>
              <a:t>Notre fédération est une fédération de clubs et doit être à leur service. Il n’y a pas de grands clubs et de petit clubs nous avons des clubs, avec plus ou moins de moyens humains ou financiers. </a:t>
            </a:r>
          </a:p>
          <a:p>
            <a:r>
              <a:rPr lang="fr-FR" altLang="fr-FR" sz="1600" dirty="0">
                <a:solidFill>
                  <a:schemeClr val="tx1"/>
                </a:solidFill>
              </a:rPr>
              <a:t>Il nous faut aider ceux qui en ont le plus besoin.</a:t>
            </a:r>
          </a:p>
        </p:txBody>
      </p:sp>
      <p:sp>
        <p:nvSpPr>
          <p:cNvPr id="4" name="Espace réservé du numéro de diapositive 3">
            <a:extLst>
              <a:ext uri="{FF2B5EF4-FFF2-40B4-BE49-F238E27FC236}">
                <a16:creationId xmlns:a16="http://schemas.microsoft.com/office/drawing/2014/main" id="{5E03C46A-1DAB-4CCC-B447-B0C09F27E5E3}"/>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1C794DD-E567-47A1-A543-CE3FC4BC9A69}" type="slidenum">
              <a:rPr lang="fr-FR" altLang="fr-FR">
                <a:latin typeface="Calibri" panose="020F0502020204030204" pitchFamily="34" charset="0"/>
              </a:rPr>
              <a:pPr eaLnBrk="1" hangingPunct="1"/>
              <a:t>20</a:t>
            </a:fld>
            <a:endParaRPr lang="fr-FR" altLang="fr-FR" dirty="0">
              <a:latin typeface="Calibri" panose="020F0502020204030204" pitchFamily="34" charset="0"/>
            </a:endParaRPr>
          </a:p>
        </p:txBody>
      </p:sp>
    </p:spTree>
    <p:extLst>
      <p:ext uri="{BB962C8B-B14F-4D97-AF65-F5344CB8AC3E}">
        <p14:creationId xmlns:p14="http://schemas.microsoft.com/office/powerpoint/2010/main" val="12849640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Espace réservé de l'image des diapositives 1">
            <a:extLst>
              <a:ext uri="{FF2B5EF4-FFF2-40B4-BE49-F238E27FC236}">
                <a16:creationId xmlns:a16="http://schemas.microsoft.com/office/drawing/2014/main" id="{FDA92CE5-F885-4A28-B851-4316058C1F1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Espace réservé des commentaires 2">
            <a:extLst>
              <a:ext uri="{FF2B5EF4-FFF2-40B4-BE49-F238E27FC236}">
                <a16:creationId xmlns:a16="http://schemas.microsoft.com/office/drawing/2014/main" id="{970708A2-3D76-44D8-BB79-936A585EBD7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fr-FR" altLang="fr-FR" sz="1600" dirty="0"/>
              <a:t>Notre fédération, en dehors des fondamentaux que sont les grands principes qui ont présidé à la création du judo et qui ne peuvent être modifiés, prend ses orientations politiques, techniques et sportives dans le respect de ses textes, lors d’une assemblée générale annuelle. Ces décisions sont prises par les représentants des clubs.</a:t>
            </a:r>
          </a:p>
          <a:p>
            <a:pPr eaLnBrk="1" hangingPunct="1"/>
            <a:r>
              <a:rPr lang="fr-FR" altLang="fr-FR" sz="1600" dirty="0"/>
              <a:t>L e siège de la FFJDA par son conseil d’administration en assure le suivi et la mise en œuvre.</a:t>
            </a:r>
          </a:p>
          <a:p>
            <a:pPr eaLnBrk="1" hangingPunct="1"/>
            <a:r>
              <a:rPr lang="fr-FR" altLang="fr-FR" sz="1600" dirty="0"/>
              <a:t>Les ligues assurent la coordination de la mise en place des décisions d’assemblée générale fédérale en les adaptant à la spécificité régionale.</a:t>
            </a:r>
          </a:p>
          <a:p>
            <a:pPr eaLnBrk="1" hangingPunct="1"/>
            <a:r>
              <a:rPr lang="fr-FR" altLang="fr-FR" sz="1600" dirty="0"/>
              <a:t>Les comités dans le cadre des décisions des AG de ligue et fédérale, en assure la mise en œuvre et sont les représentants directs de la fédération auprès des clubs et des licenciés.</a:t>
            </a:r>
          </a:p>
        </p:txBody>
      </p:sp>
      <p:sp>
        <p:nvSpPr>
          <p:cNvPr id="4" name="Espace réservé du numéro de diapositive 3">
            <a:extLst>
              <a:ext uri="{FF2B5EF4-FFF2-40B4-BE49-F238E27FC236}">
                <a16:creationId xmlns:a16="http://schemas.microsoft.com/office/drawing/2014/main" id="{C87665B6-CD85-41E5-ADD7-276A2BCD43B8}"/>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14C1B46-A1A1-4787-9B04-AE242B56E1C9}" type="slidenum">
              <a:rPr lang="fr-FR" altLang="fr-FR">
                <a:latin typeface="Calibri" panose="020F0502020204030204" pitchFamily="34" charset="0"/>
              </a:rPr>
              <a:pPr eaLnBrk="1" hangingPunct="1"/>
              <a:t>21</a:t>
            </a:fld>
            <a:endParaRPr lang="fr-FR" altLang="fr-FR" dirty="0">
              <a:latin typeface="Calibri" panose="020F0502020204030204" pitchFamily="34" charset="0"/>
            </a:endParaRPr>
          </a:p>
        </p:txBody>
      </p:sp>
    </p:spTree>
    <p:extLst>
      <p:ext uri="{BB962C8B-B14F-4D97-AF65-F5344CB8AC3E}">
        <p14:creationId xmlns:p14="http://schemas.microsoft.com/office/powerpoint/2010/main" val="30188347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B2749D0-0716-4F5C-A4D0-635C9C4F79AC}"/>
              </a:ext>
            </a:extLst>
          </p:cNvPr>
          <p:cNvSpPr>
            <a:spLocks noGrp="1" noChangeArrowheads="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DE441A1-03CF-4EDF-A3B5-764F15C12F0A}" type="slidenum">
              <a:rPr lang="fr-FR" altLang="fr-FR">
                <a:latin typeface="Calibri" panose="020F0502020204030204" pitchFamily="34" charset="0"/>
              </a:rPr>
              <a:pPr eaLnBrk="1" hangingPunct="1"/>
              <a:t>22</a:t>
            </a:fld>
            <a:endParaRPr lang="fr-FR" altLang="fr-FR" dirty="0">
              <a:latin typeface="Calibri" panose="020F0502020204030204" pitchFamily="34" charset="0"/>
            </a:endParaRPr>
          </a:p>
        </p:txBody>
      </p:sp>
      <p:sp>
        <p:nvSpPr>
          <p:cNvPr id="78851" name="Rectangle 2">
            <a:extLst>
              <a:ext uri="{FF2B5EF4-FFF2-40B4-BE49-F238E27FC236}">
                <a16:creationId xmlns:a16="http://schemas.microsoft.com/office/drawing/2014/main" id="{F7284E46-5B24-4747-ABCA-C4AA355F26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2" name="Rectangle 3">
            <a:extLst>
              <a:ext uri="{FF2B5EF4-FFF2-40B4-BE49-F238E27FC236}">
                <a16:creationId xmlns:a16="http://schemas.microsoft.com/office/drawing/2014/main" id="{6EC6B725-F044-4340-AFCF-5FFF45FE07C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fr-FR" altLang="fr-FR" sz="1600" dirty="0">
                <a:solidFill>
                  <a:schemeClr val="tx1"/>
                </a:solidFill>
              </a:rPr>
              <a:t>Formons dans nos écoles de judo, dans nos dojos des citoyens respectueux de ceux qui nous succèderont sur notre planète si fragile comme nous l’a expliqué la ceinture noire astronaute Thomas Pesquet en regardant de la station spatiale internationale la minceur et la fragilité de l’atmosphère qui protège la vie sur terre.</a:t>
            </a:r>
          </a:p>
        </p:txBody>
      </p:sp>
    </p:spTree>
    <p:extLst>
      <p:ext uri="{BB962C8B-B14F-4D97-AF65-F5344CB8AC3E}">
        <p14:creationId xmlns:p14="http://schemas.microsoft.com/office/powerpoint/2010/main" val="3571152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r-FR" sz="1600" dirty="0"/>
              <a:t>La FFJDA qui a délégation ministérielle pour l’organisation du Judo en France, est reconnue d’utilité publique. Suite à la mission confiée par l’État, nous nous focalisons plus que d’autres fédérations sur des projets, non seulement sportifs, mais aussi d’éducation et d’insertion, que nous pouvons mener à bien en utilisant les principes du Judo.</a:t>
            </a:r>
          </a:p>
        </p:txBody>
      </p:sp>
      <p:sp>
        <p:nvSpPr>
          <p:cNvPr id="4" name="Espace réservé du numéro de diapositive 3"/>
          <p:cNvSpPr>
            <a:spLocks noGrp="1"/>
          </p:cNvSpPr>
          <p:nvPr>
            <p:ph type="sldNum" sz="quarter" idx="10"/>
          </p:nvPr>
        </p:nvSpPr>
        <p:spPr/>
        <p:txBody>
          <a:bodyPr/>
          <a:lstStyle/>
          <a:p>
            <a:fld id="{5E217A88-D9B0-43D2-99F7-196F7769A272}" type="slidenum">
              <a:rPr lang="fr-FR" altLang="fr-FR" smtClean="0"/>
              <a:pPr/>
              <a:t>3</a:t>
            </a:fld>
            <a:endParaRPr lang="fr-FR" altLang="fr-FR" dirty="0"/>
          </a:p>
        </p:txBody>
      </p:sp>
    </p:spTree>
    <p:extLst>
      <p:ext uri="{BB962C8B-B14F-4D97-AF65-F5344CB8AC3E}">
        <p14:creationId xmlns:p14="http://schemas.microsoft.com/office/powerpoint/2010/main" val="5737820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r-FR" sz="1600" dirty="0"/>
              <a:t>Comme nous l’avons dit plus haut notre fédération a pour mission première « l’Éducation de l’Homme ». Une éducation par la pratique de nos disciplines dans un perfectionnement incessant tout au long de la vie. Le principe de formation sur le tapis et de gestion administrative et financière, est basé sur l’esprit mutualiste tel que défini par Jigoro Kano, « Entraide et prospérité mutuelle ». Les experts aident les moins expérimentés sur le tapis, tous participent au fonctionnement de la fédération par une adhésion licence au même tarif. </a:t>
            </a:r>
          </a:p>
          <a:p>
            <a:endParaRPr lang="fr-FR" dirty="0"/>
          </a:p>
        </p:txBody>
      </p:sp>
      <p:sp>
        <p:nvSpPr>
          <p:cNvPr id="4" name="Espace réservé du numéro de diapositive 3"/>
          <p:cNvSpPr>
            <a:spLocks noGrp="1"/>
          </p:cNvSpPr>
          <p:nvPr>
            <p:ph type="sldNum" sz="quarter" idx="10"/>
          </p:nvPr>
        </p:nvSpPr>
        <p:spPr/>
        <p:txBody>
          <a:bodyPr/>
          <a:lstStyle/>
          <a:p>
            <a:fld id="{5E217A88-D9B0-43D2-99F7-196F7769A272}" type="slidenum">
              <a:rPr lang="fr-FR" altLang="fr-FR" smtClean="0"/>
              <a:pPr/>
              <a:t>4</a:t>
            </a:fld>
            <a:endParaRPr lang="fr-FR" altLang="fr-FR" dirty="0"/>
          </a:p>
        </p:txBody>
      </p:sp>
    </p:spTree>
    <p:extLst>
      <p:ext uri="{BB962C8B-B14F-4D97-AF65-F5344CB8AC3E}">
        <p14:creationId xmlns:p14="http://schemas.microsoft.com/office/powerpoint/2010/main" val="2162565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r-FR" dirty="0"/>
              <a:t>• </a:t>
            </a:r>
            <a:r>
              <a:rPr lang="fr-FR" sz="1600" dirty="0"/>
              <a:t>Cette licence permet d’aider chacun à atteindre son meilleur niveau dans tous les domaines d’activité de notre fédération (compétition, arbitrage, technique, enseignement, dirigeant). La participation aux activités de la FFJDA est gratuite. L’apprentissage des techniques Judo et la mise en œuvre des actions fédérales s’appuient sur la maxime fondamentale du Judo « Utilisation optimale de l’énergie », qui se concrétise en Judo par le geste juste et dans la gestion de la fédération par l’optimisation des moyens. La progression dans le « JU-DO » est basée sur le principe « Shin Gi Tai » c’est-à-dire : La pratique et le travail pour la construction de soi dans le respect des valeurs fondamentales de notre discipline, illustrés par le « code moral du Judo ». </a:t>
            </a:r>
          </a:p>
          <a:p>
            <a:endParaRPr lang="fr-FR" dirty="0"/>
          </a:p>
        </p:txBody>
      </p:sp>
      <p:sp>
        <p:nvSpPr>
          <p:cNvPr id="4" name="Espace réservé du numéro de diapositive 3"/>
          <p:cNvSpPr>
            <a:spLocks noGrp="1"/>
          </p:cNvSpPr>
          <p:nvPr>
            <p:ph type="sldNum" sz="quarter" idx="10"/>
          </p:nvPr>
        </p:nvSpPr>
        <p:spPr/>
        <p:txBody>
          <a:bodyPr/>
          <a:lstStyle/>
          <a:p>
            <a:fld id="{5E217A88-D9B0-43D2-99F7-196F7769A272}" type="slidenum">
              <a:rPr lang="fr-FR" altLang="fr-FR" smtClean="0"/>
              <a:pPr/>
              <a:t>5</a:t>
            </a:fld>
            <a:endParaRPr lang="fr-FR" altLang="fr-FR" dirty="0"/>
          </a:p>
        </p:txBody>
      </p:sp>
    </p:spTree>
    <p:extLst>
      <p:ext uri="{BB962C8B-B14F-4D97-AF65-F5344CB8AC3E}">
        <p14:creationId xmlns:p14="http://schemas.microsoft.com/office/powerpoint/2010/main" val="15697413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a:bodyPr>
          <a:lstStyle/>
          <a:p>
            <a:r>
              <a:rPr lang="fr-FR" sz="1600" dirty="0"/>
              <a:t>Le Judo est un moyen d’éducation. Conçu par Jigoro Kano, il s’appuie sur l’étude et la pratique d’un système d’attaque et de défense issu de différents systèmes de combat traditionnels japonais (jujitsu), qui privilégient les techniques de projection et de contrôle. Une pratique sincère et régulière, prolongée dans le temps, guidée par les principes essentiels du Judo et le respect de ses fondements, favorise l’accession à l’autonomie, à la maîtrise de soi, au respect des autres et à l’appréhension du réel. C’est la valeur éducative du Judo qui est transcrite par l’idéogramme DO (cheminement, voie, domaine d’approfondissement) du mot JU-DO.</a:t>
            </a:r>
          </a:p>
        </p:txBody>
      </p:sp>
      <p:sp>
        <p:nvSpPr>
          <p:cNvPr id="4" name="Espace réservé du numéro de diapositive 3"/>
          <p:cNvSpPr>
            <a:spLocks noGrp="1"/>
          </p:cNvSpPr>
          <p:nvPr>
            <p:ph type="sldNum" sz="quarter" idx="10"/>
          </p:nvPr>
        </p:nvSpPr>
        <p:spPr/>
        <p:txBody>
          <a:bodyPr/>
          <a:lstStyle/>
          <a:p>
            <a:fld id="{5E217A88-D9B0-43D2-99F7-196F7769A272}" type="slidenum">
              <a:rPr lang="fr-FR" altLang="fr-FR" smtClean="0"/>
              <a:pPr/>
              <a:t>6</a:t>
            </a:fld>
            <a:endParaRPr lang="fr-FR" altLang="fr-FR" dirty="0"/>
          </a:p>
        </p:txBody>
      </p:sp>
    </p:spTree>
    <p:extLst>
      <p:ext uri="{BB962C8B-B14F-4D97-AF65-F5344CB8AC3E}">
        <p14:creationId xmlns:p14="http://schemas.microsoft.com/office/powerpoint/2010/main" val="16609063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a:bodyPr>
          <a:lstStyle/>
          <a:p>
            <a:r>
              <a:rPr lang="fr-FR" sz="1600" dirty="0"/>
              <a:t>LES PRINCIPES ESSENTIELS </a:t>
            </a:r>
          </a:p>
          <a:p>
            <a:r>
              <a:rPr lang="fr-FR" sz="1600" dirty="0"/>
              <a:t>Trois principes essentiels et indissociables, distingués par Jigoro Kano, guident la pratique du Judo :</a:t>
            </a:r>
          </a:p>
          <a:p>
            <a:r>
              <a:rPr lang="fr-FR" sz="1600" dirty="0"/>
              <a:t>JU l’adaptation</a:t>
            </a:r>
          </a:p>
          <a:p>
            <a:pPr marL="171450" indent="-171450">
              <a:buFontTx/>
              <a:buChar char="-"/>
            </a:pPr>
            <a:r>
              <a:rPr lang="fr-FR" sz="1600" dirty="0"/>
              <a:t>Le premier est le principe de la non résistance et de l’adaptation ( Ju ). Ce principe est si étroitement lié à la discipline qu’il lui donne son nom : faire du Judo c’est s’engager dans la voie ( Do ) de l’application du principe de l’adaptation ( Ju ). Il invite à s’élever dans la pratique au-delà de l’opposition des forces musculaires, pour atteindre une véritable maîtrise des lois subtiles du mouvement, du rythme et de l’équilibre des forces. Ju est une attitude. </a:t>
            </a:r>
          </a:p>
        </p:txBody>
      </p:sp>
      <p:sp>
        <p:nvSpPr>
          <p:cNvPr id="4" name="Espace réservé du numéro de diapositive 3"/>
          <p:cNvSpPr>
            <a:spLocks noGrp="1"/>
          </p:cNvSpPr>
          <p:nvPr>
            <p:ph type="sldNum" sz="quarter" idx="10"/>
          </p:nvPr>
        </p:nvSpPr>
        <p:spPr/>
        <p:txBody>
          <a:bodyPr/>
          <a:lstStyle/>
          <a:p>
            <a:fld id="{5E217A88-D9B0-43D2-99F7-196F7769A272}" type="slidenum">
              <a:rPr lang="fr-FR" altLang="fr-FR" smtClean="0"/>
              <a:pPr/>
              <a:t>7</a:t>
            </a:fld>
            <a:endParaRPr lang="fr-FR" altLang="fr-FR" dirty="0"/>
          </a:p>
        </p:txBody>
      </p:sp>
    </p:spTree>
    <p:extLst>
      <p:ext uri="{BB962C8B-B14F-4D97-AF65-F5344CB8AC3E}">
        <p14:creationId xmlns:p14="http://schemas.microsoft.com/office/powerpoint/2010/main" val="2324972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a:bodyPr>
          <a:lstStyle/>
          <a:p>
            <a:pPr marL="171450" indent="-171450">
              <a:buFontTx/>
              <a:buChar char="-"/>
            </a:pPr>
            <a:r>
              <a:rPr lang="fr-FR" sz="1600" dirty="0"/>
              <a:t>SEIRYOKU ZENYO - le meilleur emploi de l’énergie</a:t>
            </a:r>
          </a:p>
          <a:p>
            <a:pPr marL="171450" indent="-171450">
              <a:buFontTx/>
              <a:buChar char="-"/>
            </a:pPr>
            <a:r>
              <a:rPr lang="fr-FR" sz="1600" dirty="0"/>
              <a:t>Le second principe est la recherche du meilleur emploi de l’énergie physique et mentale. Englobant le premier principe et le dépassant, il suggère l’application à tout problème de la solution la plus pertinente : agir juste, au bon moment, avec un parfait contrôle de l’énergie employée, utiliser la force et les intentions du partenaire contre lui-même.</a:t>
            </a:r>
          </a:p>
        </p:txBody>
      </p:sp>
      <p:sp>
        <p:nvSpPr>
          <p:cNvPr id="4" name="Espace réservé du numéro de diapositive 3"/>
          <p:cNvSpPr>
            <a:spLocks noGrp="1"/>
          </p:cNvSpPr>
          <p:nvPr>
            <p:ph type="sldNum" sz="quarter" idx="10"/>
          </p:nvPr>
        </p:nvSpPr>
        <p:spPr/>
        <p:txBody>
          <a:bodyPr/>
          <a:lstStyle/>
          <a:p>
            <a:fld id="{5E217A88-D9B0-43D2-99F7-196F7769A272}" type="slidenum">
              <a:rPr lang="fr-FR" altLang="fr-FR" smtClean="0"/>
              <a:pPr/>
              <a:t>8</a:t>
            </a:fld>
            <a:endParaRPr lang="fr-FR" altLang="fr-FR" dirty="0"/>
          </a:p>
        </p:txBody>
      </p:sp>
    </p:spTree>
    <p:extLst>
      <p:ext uri="{BB962C8B-B14F-4D97-AF65-F5344CB8AC3E}">
        <p14:creationId xmlns:p14="http://schemas.microsoft.com/office/powerpoint/2010/main" val="95942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a:bodyPr>
          <a:lstStyle/>
          <a:p>
            <a:pPr marL="171450" indent="-171450">
              <a:buFontTx/>
              <a:buChar char="-"/>
            </a:pPr>
            <a:r>
              <a:rPr lang="fr-FR" sz="1600" dirty="0"/>
              <a:t>JITA YUWA KYOE I - la prospérité mutuelle par l’union des forces</a:t>
            </a:r>
          </a:p>
          <a:p>
            <a:pPr marL="171450" indent="-171450">
              <a:buFontTx/>
              <a:buChar char="-"/>
            </a:pPr>
            <a:r>
              <a:rPr lang="fr-FR" sz="1600" dirty="0"/>
              <a:t>Le troisième principe est l’entente harmonieuse, la prospérité mutuelle par l’union de notre propre force et celle des autres. Découlant de la pratique sincère des deux premiers principes, il suggère que la présence du partenaire, du groupe, est nécessaire et bénéfique à la progression de chacun. En Judo, les progrès individuels passent par l’entraide et les concessions mutuelles. Jita Yu a Kyoei est une prise de conscience.</a:t>
            </a:r>
          </a:p>
        </p:txBody>
      </p:sp>
      <p:sp>
        <p:nvSpPr>
          <p:cNvPr id="4" name="Espace réservé du numéro de diapositive 3"/>
          <p:cNvSpPr>
            <a:spLocks noGrp="1"/>
          </p:cNvSpPr>
          <p:nvPr>
            <p:ph type="sldNum" sz="quarter" idx="10"/>
          </p:nvPr>
        </p:nvSpPr>
        <p:spPr/>
        <p:txBody>
          <a:bodyPr/>
          <a:lstStyle/>
          <a:p>
            <a:fld id="{5E217A88-D9B0-43D2-99F7-196F7769A272}" type="slidenum">
              <a:rPr lang="fr-FR" altLang="fr-FR" smtClean="0"/>
              <a:pPr/>
              <a:t>9</a:t>
            </a:fld>
            <a:endParaRPr lang="fr-FR" altLang="fr-FR" dirty="0"/>
          </a:p>
        </p:txBody>
      </p:sp>
    </p:spTree>
    <p:extLst>
      <p:ext uri="{BB962C8B-B14F-4D97-AF65-F5344CB8AC3E}">
        <p14:creationId xmlns:p14="http://schemas.microsoft.com/office/powerpoint/2010/main" val="31336865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6" name="Espace réservé de la date 3">
            <a:extLst>
              <a:ext uri="{FF2B5EF4-FFF2-40B4-BE49-F238E27FC236}">
                <a16:creationId xmlns:a16="http://schemas.microsoft.com/office/drawing/2014/main" id="{00C05CB1-3C44-40C6-B9F0-68913CC6D39F}"/>
              </a:ext>
            </a:extLst>
          </p:cNvPr>
          <p:cNvSpPr>
            <a:spLocks noGrp="1"/>
          </p:cNvSpPr>
          <p:nvPr>
            <p:ph type="dt" sz="half" idx="10"/>
          </p:nvPr>
        </p:nvSpPr>
        <p:spPr/>
        <p:txBody>
          <a:bodyPr/>
          <a:lstStyle>
            <a:lvl1pPr>
              <a:defRPr/>
            </a:lvl1pPr>
          </a:lstStyle>
          <a:p>
            <a:pPr>
              <a:defRPr/>
            </a:pPr>
            <a:fld id="{58E36163-844C-4191-9FF1-061AE1ECF570}" type="datetimeFigureOut">
              <a:rPr lang="fr-FR"/>
              <a:pPr>
                <a:defRPr/>
              </a:pPr>
              <a:t>11/09/2018</a:t>
            </a:fld>
            <a:endParaRPr lang="fr-FR" dirty="0"/>
          </a:p>
        </p:txBody>
      </p:sp>
      <p:sp>
        <p:nvSpPr>
          <p:cNvPr id="7" name="Espace réservé du pied de page 4">
            <a:extLst>
              <a:ext uri="{FF2B5EF4-FFF2-40B4-BE49-F238E27FC236}">
                <a16:creationId xmlns:a16="http://schemas.microsoft.com/office/drawing/2014/main" id="{18C59877-913D-494F-826E-50FCCC10C863}"/>
              </a:ext>
            </a:extLst>
          </p:cNvPr>
          <p:cNvSpPr>
            <a:spLocks noGrp="1"/>
          </p:cNvSpPr>
          <p:nvPr>
            <p:ph type="ftr" sz="quarter" idx="11"/>
          </p:nvPr>
        </p:nvSpPr>
        <p:spPr/>
        <p:txBody>
          <a:bodyPr/>
          <a:lstStyle>
            <a:lvl1pPr>
              <a:defRPr/>
            </a:lvl1pPr>
          </a:lstStyle>
          <a:p>
            <a:pPr>
              <a:defRPr/>
            </a:pPr>
            <a:endParaRPr lang="fr-FR" dirty="0"/>
          </a:p>
        </p:txBody>
      </p:sp>
      <p:sp>
        <p:nvSpPr>
          <p:cNvPr id="8" name="Espace réservé du numéro de diapositive 5">
            <a:extLst>
              <a:ext uri="{FF2B5EF4-FFF2-40B4-BE49-F238E27FC236}">
                <a16:creationId xmlns:a16="http://schemas.microsoft.com/office/drawing/2014/main" id="{24168AC3-4E22-40DD-85A9-548E048A0812}"/>
              </a:ext>
            </a:extLst>
          </p:cNvPr>
          <p:cNvSpPr>
            <a:spLocks noGrp="1"/>
          </p:cNvSpPr>
          <p:nvPr>
            <p:ph type="sldNum" sz="quarter" idx="12"/>
          </p:nvPr>
        </p:nvSpPr>
        <p:spPr/>
        <p:txBody>
          <a:bodyPr/>
          <a:lstStyle>
            <a:lvl1pPr>
              <a:defRPr/>
            </a:lvl1pPr>
          </a:lstStyle>
          <a:p>
            <a:fld id="{9B12F5C0-1A25-4692-AF0C-B5FF4FE8FE8D}" type="slidenum">
              <a:rPr lang="fr-FR" altLang="fr-FR"/>
              <a:pPr/>
              <a:t>‹N°›</a:t>
            </a:fld>
            <a:endParaRPr lang="fr-FR" altLang="fr-FR" dirty="0"/>
          </a:p>
        </p:txBody>
      </p:sp>
      <p:sp>
        <p:nvSpPr>
          <p:cNvPr id="9" name="Bande diagonale 8">
            <a:extLst>
              <a:ext uri="{FF2B5EF4-FFF2-40B4-BE49-F238E27FC236}">
                <a16:creationId xmlns:a16="http://schemas.microsoft.com/office/drawing/2014/main" id="{683BD5C6-812A-4707-B0D6-0F9F2246B8CB}"/>
              </a:ext>
            </a:extLst>
          </p:cNvPr>
          <p:cNvSpPr/>
          <p:nvPr userDrawn="1"/>
        </p:nvSpPr>
        <p:spPr>
          <a:xfrm>
            <a:off x="0" y="1"/>
            <a:ext cx="683568" cy="548680"/>
          </a:xfrm>
          <a:prstGeom prst="diagStripe">
            <a:avLst>
              <a:gd name="adj" fmla="val 88912"/>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0" name="Bande diagonale 9">
            <a:extLst>
              <a:ext uri="{FF2B5EF4-FFF2-40B4-BE49-F238E27FC236}">
                <a16:creationId xmlns:a16="http://schemas.microsoft.com/office/drawing/2014/main" id="{F69D414C-BBFF-442A-9EC1-111F133F2E3F}"/>
              </a:ext>
            </a:extLst>
          </p:cNvPr>
          <p:cNvSpPr/>
          <p:nvPr userDrawn="1"/>
        </p:nvSpPr>
        <p:spPr>
          <a:xfrm>
            <a:off x="0" y="0"/>
            <a:ext cx="899592" cy="731243"/>
          </a:xfrm>
          <a:prstGeom prst="diagStripe">
            <a:avLst>
              <a:gd name="adj" fmla="val 89229"/>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pic>
        <p:nvPicPr>
          <p:cNvPr id="11" name="Image 10">
            <a:extLst>
              <a:ext uri="{FF2B5EF4-FFF2-40B4-BE49-F238E27FC236}">
                <a16:creationId xmlns:a16="http://schemas.microsoft.com/office/drawing/2014/main" id="{3B58B97A-1DF4-4943-B70A-A799EF33ACF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1784" y="314655"/>
            <a:ext cx="554787" cy="833177"/>
          </a:xfrm>
          <a:prstGeom prst="rect">
            <a:avLst/>
          </a:prstGeom>
        </p:spPr>
      </p:pic>
      <p:cxnSp>
        <p:nvCxnSpPr>
          <p:cNvPr id="12" name="Connecteur droit 11">
            <a:extLst>
              <a:ext uri="{FF2B5EF4-FFF2-40B4-BE49-F238E27FC236}">
                <a16:creationId xmlns:a16="http://schemas.microsoft.com/office/drawing/2014/main" id="{3A04D2EF-AC48-4D03-B443-6A2DD67D8B50}"/>
              </a:ext>
            </a:extLst>
          </p:cNvPr>
          <p:cNvCxnSpPr/>
          <p:nvPr userDrawn="1"/>
        </p:nvCxnSpPr>
        <p:spPr>
          <a:xfrm>
            <a:off x="0" y="6721475"/>
            <a:ext cx="9144000" cy="0"/>
          </a:xfrm>
          <a:prstGeom prst="line">
            <a:avLst/>
          </a:prstGeom>
          <a:ln w="952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3" name="Connecteur droit 12">
            <a:extLst>
              <a:ext uri="{FF2B5EF4-FFF2-40B4-BE49-F238E27FC236}">
                <a16:creationId xmlns:a16="http://schemas.microsoft.com/office/drawing/2014/main" id="{C66A9746-8D21-4F3C-A24B-921AE2C14A80}"/>
              </a:ext>
            </a:extLst>
          </p:cNvPr>
          <p:cNvCxnSpPr/>
          <p:nvPr userDrawn="1"/>
        </p:nvCxnSpPr>
        <p:spPr>
          <a:xfrm>
            <a:off x="0" y="6813376"/>
            <a:ext cx="9144000" cy="0"/>
          </a:xfrm>
          <a:prstGeom prst="line">
            <a:avLst/>
          </a:prstGeom>
          <a:ln w="952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5321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a:extLst>
              <a:ext uri="{FF2B5EF4-FFF2-40B4-BE49-F238E27FC236}">
                <a16:creationId xmlns:a16="http://schemas.microsoft.com/office/drawing/2014/main" id="{505470C0-06BE-4779-B9D8-5C74867E35AB}"/>
              </a:ext>
            </a:extLst>
          </p:cNvPr>
          <p:cNvSpPr>
            <a:spLocks noGrp="1"/>
          </p:cNvSpPr>
          <p:nvPr>
            <p:ph type="dt" sz="half" idx="10"/>
          </p:nvPr>
        </p:nvSpPr>
        <p:spPr/>
        <p:txBody>
          <a:bodyPr/>
          <a:lstStyle>
            <a:lvl1pPr>
              <a:defRPr/>
            </a:lvl1pPr>
          </a:lstStyle>
          <a:p>
            <a:pPr>
              <a:defRPr/>
            </a:pPr>
            <a:fld id="{66EB6D3F-437A-4ED2-A344-A5CFD48CD171}" type="datetimeFigureOut">
              <a:rPr lang="fr-FR"/>
              <a:pPr>
                <a:defRPr/>
              </a:pPr>
              <a:t>11/09/2018</a:t>
            </a:fld>
            <a:endParaRPr lang="fr-FR" dirty="0"/>
          </a:p>
        </p:txBody>
      </p:sp>
      <p:sp>
        <p:nvSpPr>
          <p:cNvPr id="8" name="Espace réservé du pied de page 4">
            <a:extLst>
              <a:ext uri="{FF2B5EF4-FFF2-40B4-BE49-F238E27FC236}">
                <a16:creationId xmlns:a16="http://schemas.microsoft.com/office/drawing/2014/main" id="{8E88C774-C5C8-47DD-AA3C-2210808FB90B}"/>
              </a:ext>
            </a:extLst>
          </p:cNvPr>
          <p:cNvSpPr>
            <a:spLocks noGrp="1"/>
          </p:cNvSpPr>
          <p:nvPr>
            <p:ph type="ftr" sz="quarter" idx="11"/>
          </p:nvPr>
        </p:nvSpPr>
        <p:spPr/>
        <p:txBody>
          <a:bodyPr/>
          <a:lstStyle>
            <a:lvl1pPr>
              <a:defRPr/>
            </a:lvl1pPr>
          </a:lstStyle>
          <a:p>
            <a:pPr>
              <a:defRPr/>
            </a:pPr>
            <a:endParaRPr lang="fr-FR" dirty="0"/>
          </a:p>
        </p:txBody>
      </p:sp>
      <p:sp>
        <p:nvSpPr>
          <p:cNvPr id="9" name="Espace réservé du numéro de diapositive 5">
            <a:extLst>
              <a:ext uri="{FF2B5EF4-FFF2-40B4-BE49-F238E27FC236}">
                <a16:creationId xmlns:a16="http://schemas.microsoft.com/office/drawing/2014/main" id="{11D75C93-6356-4001-830B-B6DD516C6C89}"/>
              </a:ext>
            </a:extLst>
          </p:cNvPr>
          <p:cNvSpPr>
            <a:spLocks noGrp="1"/>
          </p:cNvSpPr>
          <p:nvPr>
            <p:ph type="sldNum" sz="quarter" idx="12"/>
          </p:nvPr>
        </p:nvSpPr>
        <p:spPr/>
        <p:txBody>
          <a:bodyPr/>
          <a:lstStyle>
            <a:lvl1pPr>
              <a:defRPr/>
            </a:lvl1pPr>
          </a:lstStyle>
          <a:p>
            <a:fld id="{A6BE8B41-576F-4287-8092-E33D0C1E15D5}" type="slidenum">
              <a:rPr lang="fr-FR" altLang="fr-FR"/>
              <a:pPr/>
              <a:t>‹N°›</a:t>
            </a:fld>
            <a:endParaRPr lang="fr-FR" altLang="fr-FR" dirty="0"/>
          </a:p>
        </p:txBody>
      </p:sp>
    </p:spTree>
    <p:extLst>
      <p:ext uri="{BB962C8B-B14F-4D97-AF65-F5344CB8AC3E}">
        <p14:creationId xmlns:p14="http://schemas.microsoft.com/office/powerpoint/2010/main" val="4145644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grpSp>
        <p:nvGrpSpPr>
          <p:cNvPr id="4" name="Groupe 9">
            <a:extLst>
              <a:ext uri="{FF2B5EF4-FFF2-40B4-BE49-F238E27FC236}">
                <a16:creationId xmlns:a16="http://schemas.microsoft.com/office/drawing/2014/main" id="{3C44F6F8-7698-43E6-A6E6-5CB67149CABD}"/>
              </a:ext>
            </a:extLst>
          </p:cNvPr>
          <p:cNvGrpSpPr>
            <a:grpSpLocks/>
          </p:cNvGrpSpPr>
          <p:nvPr userDrawn="1"/>
        </p:nvGrpSpPr>
        <p:grpSpPr bwMode="auto">
          <a:xfrm>
            <a:off x="0" y="0"/>
            <a:ext cx="9144000" cy="6858000"/>
            <a:chOff x="0" y="0"/>
            <a:chExt cx="9144000" cy="6858000"/>
          </a:xfrm>
        </p:grpSpPr>
        <p:sp>
          <p:nvSpPr>
            <p:cNvPr id="5" name="Rectangle 4">
              <a:extLst>
                <a:ext uri="{FF2B5EF4-FFF2-40B4-BE49-F238E27FC236}">
                  <a16:creationId xmlns:a16="http://schemas.microsoft.com/office/drawing/2014/main" id="{FBE252A4-99AD-4EA3-AC3D-EDD502EEB805}"/>
                </a:ext>
              </a:extLst>
            </p:cNvPr>
            <p:cNvSpPr/>
            <p:nvPr userDrawn="1"/>
          </p:nvSpPr>
          <p:spPr>
            <a:xfrm>
              <a:off x="0" y="0"/>
              <a:ext cx="4572000" cy="6858000"/>
            </a:xfrm>
            <a:prstGeom prst="rect">
              <a:avLst/>
            </a:prstGeom>
            <a:gradFill flip="none" rotWithShape="1">
              <a:gsLst>
                <a:gs pos="0">
                  <a:srgbClr val="0000FF">
                    <a:alpha val="64000"/>
                  </a:srgb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
          <p:nvSpPr>
            <p:cNvPr id="6" name="Rectangle 5">
              <a:extLst>
                <a:ext uri="{FF2B5EF4-FFF2-40B4-BE49-F238E27FC236}">
                  <a16:creationId xmlns:a16="http://schemas.microsoft.com/office/drawing/2014/main" id="{4BA834F6-7465-4199-AEE8-D72610D5D662}"/>
                </a:ext>
              </a:extLst>
            </p:cNvPr>
            <p:cNvSpPr/>
            <p:nvPr userDrawn="1"/>
          </p:nvSpPr>
          <p:spPr>
            <a:xfrm>
              <a:off x="4572000" y="0"/>
              <a:ext cx="4572000" cy="6858000"/>
            </a:xfrm>
            <a:prstGeom prst="rect">
              <a:avLst/>
            </a:prstGeom>
            <a:gradFill flip="none" rotWithShape="1">
              <a:gsLst>
                <a:gs pos="0">
                  <a:srgbClr val="FF0000"/>
                </a:gs>
                <a:gs pos="50000">
                  <a:schemeClr val="accent1">
                    <a:tint val="44500"/>
                    <a:satMod val="160000"/>
                  </a:schemeClr>
                </a:gs>
                <a:gs pos="100000">
                  <a:schemeClr val="accent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grpSp>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a:extLst>
              <a:ext uri="{FF2B5EF4-FFF2-40B4-BE49-F238E27FC236}">
                <a16:creationId xmlns:a16="http://schemas.microsoft.com/office/drawing/2014/main" id="{5099A506-CE39-4AA8-A3E7-60D217A68B37}"/>
              </a:ext>
            </a:extLst>
          </p:cNvPr>
          <p:cNvSpPr>
            <a:spLocks noGrp="1"/>
          </p:cNvSpPr>
          <p:nvPr>
            <p:ph type="dt" sz="half" idx="10"/>
          </p:nvPr>
        </p:nvSpPr>
        <p:spPr/>
        <p:txBody>
          <a:bodyPr/>
          <a:lstStyle>
            <a:lvl1pPr>
              <a:defRPr/>
            </a:lvl1pPr>
          </a:lstStyle>
          <a:p>
            <a:pPr>
              <a:defRPr/>
            </a:pPr>
            <a:fld id="{736E5FDF-3EE6-46EA-86D7-DEF64FB943D0}" type="datetimeFigureOut">
              <a:rPr lang="fr-FR"/>
              <a:pPr>
                <a:defRPr/>
              </a:pPr>
              <a:t>11/09/2018</a:t>
            </a:fld>
            <a:endParaRPr lang="fr-FR" dirty="0"/>
          </a:p>
        </p:txBody>
      </p:sp>
      <p:sp>
        <p:nvSpPr>
          <p:cNvPr id="8" name="Espace réservé du pied de page 4">
            <a:extLst>
              <a:ext uri="{FF2B5EF4-FFF2-40B4-BE49-F238E27FC236}">
                <a16:creationId xmlns:a16="http://schemas.microsoft.com/office/drawing/2014/main" id="{A88E46E1-E854-4CCB-A1F5-3FE3659ACE62}"/>
              </a:ext>
            </a:extLst>
          </p:cNvPr>
          <p:cNvSpPr>
            <a:spLocks noGrp="1"/>
          </p:cNvSpPr>
          <p:nvPr>
            <p:ph type="ftr" sz="quarter" idx="11"/>
          </p:nvPr>
        </p:nvSpPr>
        <p:spPr/>
        <p:txBody>
          <a:bodyPr/>
          <a:lstStyle>
            <a:lvl1pPr>
              <a:defRPr/>
            </a:lvl1pPr>
          </a:lstStyle>
          <a:p>
            <a:pPr>
              <a:defRPr/>
            </a:pPr>
            <a:endParaRPr lang="fr-FR" dirty="0"/>
          </a:p>
        </p:txBody>
      </p:sp>
      <p:sp>
        <p:nvSpPr>
          <p:cNvPr id="9" name="Espace réservé du numéro de diapositive 5">
            <a:extLst>
              <a:ext uri="{FF2B5EF4-FFF2-40B4-BE49-F238E27FC236}">
                <a16:creationId xmlns:a16="http://schemas.microsoft.com/office/drawing/2014/main" id="{618E93B1-F458-453C-B320-041D85201D5A}"/>
              </a:ext>
            </a:extLst>
          </p:cNvPr>
          <p:cNvSpPr>
            <a:spLocks noGrp="1"/>
          </p:cNvSpPr>
          <p:nvPr>
            <p:ph type="sldNum" sz="quarter" idx="12"/>
          </p:nvPr>
        </p:nvSpPr>
        <p:spPr/>
        <p:txBody>
          <a:bodyPr/>
          <a:lstStyle>
            <a:lvl1pPr>
              <a:defRPr/>
            </a:lvl1pPr>
          </a:lstStyle>
          <a:p>
            <a:fld id="{34DF7B01-9369-4AD8-B33D-8878DB42DBE7}" type="slidenum">
              <a:rPr lang="fr-FR" altLang="fr-FR"/>
              <a:pPr/>
              <a:t>‹N°›</a:t>
            </a:fld>
            <a:endParaRPr lang="fr-FR" altLang="fr-FR" dirty="0"/>
          </a:p>
        </p:txBody>
      </p:sp>
    </p:spTree>
    <p:extLst>
      <p:ext uri="{BB962C8B-B14F-4D97-AF65-F5344CB8AC3E}">
        <p14:creationId xmlns:p14="http://schemas.microsoft.com/office/powerpoint/2010/main" val="36212312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re. Texte et 2 contenus">
    <p:spTree>
      <p:nvGrpSpPr>
        <p:cNvPr id="1" name=""/>
        <p:cNvGrpSpPr/>
        <p:nvPr/>
      </p:nvGrpSpPr>
      <p:grpSpPr>
        <a:xfrm>
          <a:off x="0" y="0"/>
          <a:ext cx="0" cy="0"/>
          <a:chOff x="0" y="0"/>
          <a:chExt cx="0" cy="0"/>
        </a:xfrm>
      </p:grpSpPr>
      <p:sp>
        <p:nvSpPr>
          <p:cNvPr id="2" name="Titre 1"/>
          <p:cNvSpPr>
            <a:spLocks noGrp="1"/>
          </p:cNvSpPr>
          <p:nvPr>
            <p:ph type="title"/>
          </p:nvPr>
        </p:nvSpPr>
        <p:spPr>
          <a:xfrm>
            <a:off x="1115616" y="274638"/>
            <a:ext cx="6912372" cy="1143000"/>
          </a:xfrm>
        </p:spPr>
        <p:txBody>
          <a:bodyPr/>
          <a:lstStyle/>
          <a:p>
            <a:r>
              <a:rPr lang="fr-FR" dirty="0"/>
              <a:t>Cliquez pour modifier le style du titre</a:t>
            </a:r>
          </a:p>
        </p:txBody>
      </p:sp>
      <p:sp>
        <p:nvSpPr>
          <p:cNvPr id="3" name="Espace réservé du texte 2"/>
          <p:cNvSpPr>
            <a:spLocks noGrp="1"/>
          </p:cNvSpPr>
          <p:nvPr>
            <p:ph type="body" sz="half" idx="1"/>
          </p:nvPr>
        </p:nvSpPr>
        <p:spPr>
          <a:xfrm>
            <a:off x="457200" y="1600200"/>
            <a:ext cx="4038600" cy="452596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quarter" idx="2"/>
          </p:nvPr>
        </p:nvSpPr>
        <p:spPr>
          <a:xfrm>
            <a:off x="4648200" y="1600200"/>
            <a:ext cx="4038600" cy="21859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contenu 4"/>
          <p:cNvSpPr>
            <a:spLocks noGrp="1"/>
          </p:cNvSpPr>
          <p:nvPr>
            <p:ph sz="quarter" idx="3"/>
          </p:nvPr>
        </p:nvSpPr>
        <p:spPr>
          <a:xfrm>
            <a:off x="4648200" y="3938588"/>
            <a:ext cx="4038600" cy="21875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9" name="Espace réservé de la date 5">
            <a:extLst>
              <a:ext uri="{FF2B5EF4-FFF2-40B4-BE49-F238E27FC236}">
                <a16:creationId xmlns:a16="http://schemas.microsoft.com/office/drawing/2014/main" id="{CA98E9B6-C928-4C40-96FC-B81177A6196A}"/>
              </a:ext>
            </a:extLst>
          </p:cNvPr>
          <p:cNvSpPr>
            <a:spLocks noGrp="1"/>
          </p:cNvSpPr>
          <p:nvPr>
            <p:ph type="dt" sz="half" idx="10"/>
          </p:nvPr>
        </p:nvSpPr>
        <p:spPr>
          <a:xfrm>
            <a:off x="457200" y="6245225"/>
            <a:ext cx="2133600" cy="476250"/>
          </a:xfrm>
        </p:spPr>
        <p:txBody>
          <a:bodyPr/>
          <a:lstStyle>
            <a:lvl1pPr>
              <a:defRPr/>
            </a:lvl1pPr>
          </a:lstStyle>
          <a:p>
            <a:pPr>
              <a:defRPr/>
            </a:pPr>
            <a:endParaRPr lang="fr-FR" dirty="0"/>
          </a:p>
        </p:txBody>
      </p:sp>
      <p:sp>
        <p:nvSpPr>
          <p:cNvPr id="10" name="Espace réservé du pied de page 6">
            <a:extLst>
              <a:ext uri="{FF2B5EF4-FFF2-40B4-BE49-F238E27FC236}">
                <a16:creationId xmlns:a16="http://schemas.microsoft.com/office/drawing/2014/main" id="{59F069C4-AC0C-4ACF-8FB3-A438C36CFF70}"/>
              </a:ext>
            </a:extLst>
          </p:cNvPr>
          <p:cNvSpPr>
            <a:spLocks noGrp="1"/>
          </p:cNvSpPr>
          <p:nvPr>
            <p:ph type="ftr" sz="quarter" idx="11"/>
          </p:nvPr>
        </p:nvSpPr>
        <p:spPr>
          <a:xfrm>
            <a:off x="3124200" y="6245225"/>
            <a:ext cx="2895600" cy="476250"/>
          </a:xfrm>
        </p:spPr>
        <p:txBody>
          <a:bodyPr/>
          <a:lstStyle>
            <a:lvl1pPr>
              <a:defRPr/>
            </a:lvl1pPr>
          </a:lstStyle>
          <a:p>
            <a:pPr>
              <a:defRPr/>
            </a:pPr>
            <a:endParaRPr lang="fr-FR" dirty="0"/>
          </a:p>
        </p:txBody>
      </p:sp>
      <p:sp>
        <p:nvSpPr>
          <p:cNvPr id="11" name="Bande diagonale 10">
            <a:extLst>
              <a:ext uri="{FF2B5EF4-FFF2-40B4-BE49-F238E27FC236}">
                <a16:creationId xmlns:a16="http://schemas.microsoft.com/office/drawing/2014/main" id="{4EBD9B80-AD40-4CB5-8E95-58F63C955E74}"/>
              </a:ext>
            </a:extLst>
          </p:cNvPr>
          <p:cNvSpPr/>
          <p:nvPr userDrawn="1"/>
        </p:nvSpPr>
        <p:spPr>
          <a:xfrm>
            <a:off x="0" y="1"/>
            <a:ext cx="683568" cy="548680"/>
          </a:xfrm>
          <a:prstGeom prst="diagStripe">
            <a:avLst>
              <a:gd name="adj" fmla="val 88912"/>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2" name="Bande diagonale 11">
            <a:extLst>
              <a:ext uri="{FF2B5EF4-FFF2-40B4-BE49-F238E27FC236}">
                <a16:creationId xmlns:a16="http://schemas.microsoft.com/office/drawing/2014/main" id="{B90B67EF-9FF8-42B2-84D6-6236B1F889D6}"/>
              </a:ext>
            </a:extLst>
          </p:cNvPr>
          <p:cNvSpPr/>
          <p:nvPr userDrawn="1"/>
        </p:nvSpPr>
        <p:spPr>
          <a:xfrm>
            <a:off x="0" y="0"/>
            <a:ext cx="899592" cy="731243"/>
          </a:xfrm>
          <a:prstGeom prst="diagStripe">
            <a:avLst>
              <a:gd name="adj" fmla="val 89229"/>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pic>
        <p:nvPicPr>
          <p:cNvPr id="13" name="Image 12">
            <a:extLst>
              <a:ext uri="{FF2B5EF4-FFF2-40B4-BE49-F238E27FC236}">
                <a16:creationId xmlns:a16="http://schemas.microsoft.com/office/drawing/2014/main" id="{DEE09A7B-3AB2-463B-B495-3B5FE41F37A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1784" y="314655"/>
            <a:ext cx="554787" cy="833177"/>
          </a:xfrm>
          <a:prstGeom prst="rect">
            <a:avLst/>
          </a:prstGeom>
        </p:spPr>
      </p:pic>
      <p:cxnSp>
        <p:nvCxnSpPr>
          <p:cNvPr id="15" name="Connecteur droit 14">
            <a:extLst>
              <a:ext uri="{FF2B5EF4-FFF2-40B4-BE49-F238E27FC236}">
                <a16:creationId xmlns:a16="http://schemas.microsoft.com/office/drawing/2014/main" id="{B4C77AE3-79BB-4BBC-A5BD-D90EE3481078}"/>
              </a:ext>
            </a:extLst>
          </p:cNvPr>
          <p:cNvCxnSpPr/>
          <p:nvPr userDrawn="1"/>
        </p:nvCxnSpPr>
        <p:spPr>
          <a:xfrm>
            <a:off x="0" y="6721475"/>
            <a:ext cx="9144000" cy="0"/>
          </a:xfrm>
          <a:prstGeom prst="line">
            <a:avLst/>
          </a:prstGeom>
          <a:ln w="952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6" name="Connecteur droit 15">
            <a:extLst>
              <a:ext uri="{FF2B5EF4-FFF2-40B4-BE49-F238E27FC236}">
                <a16:creationId xmlns:a16="http://schemas.microsoft.com/office/drawing/2014/main" id="{AAC82255-6A7D-4B74-8AB9-3BBDDE5461F7}"/>
              </a:ext>
            </a:extLst>
          </p:cNvPr>
          <p:cNvCxnSpPr/>
          <p:nvPr userDrawn="1"/>
        </p:nvCxnSpPr>
        <p:spPr>
          <a:xfrm>
            <a:off x="0" y="6813376"/>
            <a:ext cx="9144000" cy="0"/>
          </a:xfrm>
          <a:prstGeom prst="line">
            <a:avLst/>
          </a:prstGeom>
          <a:ln w="952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1628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Cliquez pour modifier le style du titre</a:t>
            </a:r>
          </a:p>
        </p:txBody>
      </p:sp>
      <p:sp>
        <p:nvSpPr>
          <p:cNvPr id="3" name="Espace réservé du contenu 2"/>
          <p:cNvSpPr>
            <a:spLocks noGrp="1"/>
          </p:cNvSpPr>
          <p:nvPr>
            <p:ph idx="1"/>
          </p:nvPr>
        </p:nvSpPr>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7" name="Espace réservé de la date 3">
            <a:extLst>
              <a:ext uri="{FF2B5EF4-FFF2-40B4-BE49-F238E27FC236}">
                <a16:creationId xmlns:a16="http://schemas.microsoft.com/office/drawing/2014/main" id="{5D30C9FF-55C7-44C2-8122-2B47A497B7BA}"/>
              </a:ext>
            </a:extLst>
          </p:cNvPr>
          <p:cNvSpPr>
            <a:spLocks noGrp="1"/>
          </p:cNvSpPr>
          <p:nvPr>
            <p:ph type="dt" sz="half" idx="10"/>
          </p:nvPr>
        </p:nvSpPr>
        <p:spPr/>
        <p:txBody>
          <a:bodyPr/>
          <a:lstStyle>
            <a:lvl1pPr>
              <a:defRPr/>
            </a:lvl1pPr>
          </a:lstStyle>
          <a:p>
            <a:pPr>
              <a:defRPr/>
            </a:pPr>
            <a:fld id="{00D073EC-AD76-47F1-91D2-7B8CD507B84A}" type="datetimeFigureOut">
              <a:rPr lang="fr-FR"/>
              <a:pPr>
                <a:defRPr/>
              </a:pPr>
              <a:t>11/09/2018</a:t>
            </a:fld>
            <a:endParaRPr lang="fr-FR" dirty="0"/>
          </a:p>
        </p:txBody>
      </p:sp>
      <p:sp>
        <p:nvSpPr>
          <p:cNvPr id="8" name="Espace réservé du pied de page 4">
            <a:extLst>
              <a:ext uri="{FF2B5EF4-FFF2-40B4-BE49-F238E27FC236}">
                <a16:creationId xmlns:a16="http://schemas.microsoft.com/office/drawing/2014/main" id="{C42BD054-5E64-47D2-BB0C-8274F2B5032F}"/>
              </a:ext>
            </a:extLst>
          </p:cNvPr>
          <p:cNvSpPr>
            <a:spLocks noGrp="1"/>
          </p:cNvSpPr>
          <p:nvPr>
            <p:ph type="ftr" sz="quarter" idx="11"/>
          </p:nvPr>
        </p:nvSpPr>
        <p:spPr/>
        <p:txBody>
          <a:bodyPr/>
          <a:lstStyle>
            <a:lvl1pPr>
              <a:defRPr/>
            </a:lvl1pPr>
          </a:lstStyle>
          <a:p>
            <a:pPr>
              <a:defRPr/>
            </a:pPr>
            <a:endParaRPr lang="fr-FR" dirty="0"/>
          </a:p>
        </p:txBody>
      </p:sp>
      <p:sp>
        <p:nvSpPr>
          <p:cNvPr id="9" name="Espace réservé du numéro de diapositive 5">
            <a:extLst>
              <a:ext uri="{FF2B5EF4-FFF2-40B4-BE49-F238E27FC236}">
                <a16:creationId xmlns:a16="http://schemas.microsoft.com/office/drawing/2014/main" id="{C8C6B0B2-AA39-438F-9F8F-9D704DD2A148}"/>
              </a:ext>
            </a:extLst>
          </p:cNvPr>
          <p:cNvSpPr>
            <a:spLocks noGrp="1"/>
          </p:cNvSpPr>
          <p:nvPr>
            <p:ph type="sldNum" sz="quarter" idx="12"/>
          </p:nvPr>
        </p:nvSpPr>
        <p:spPr/>
        <p:txBody>
          <a:bodyPr/>
          <a:lstStyle>
            <a:lvl1pPr>
              <a:defRPr/>
            </a:lvl1pPr>
          </a:lstStyle>
          <a:p>
            <a:fld id="{EDABED41-699F-4EDA-82EE-F9616C51DE79}" type="slidenum">
              <a:rPr lang="fr-FR" altLang="fr-FR"/>
              <a:pPr/>
              <a:t>‹N°›</a:t>
            </a:fld>
            <a:endParaRPr lang="fr-FR" altLang="fr-FR" dirty="0"/>
          </a:p>
        </p:txBody>
      </p:sp>
      <p:sp>
        <p:nvSpPr>
          <p:cNvPr id="10" name="Bande diagonale 9">
            <a:extLst>
              <a:ext uri="{FF2B5EF4-FFF2-40B4-BE49-F238E27FC236}">
                <a16:creationId xmlns:a16="http://schemas.microsoft.com/office/drawing/2014/main" id="{A2088F67-AA09-408B-BC14-788715D1A7EC}"/>
              </a:ext>
            </a:extLst>
          </p:cNvPr>
          <p:cNvSpPr/>
          <p:nvPr userDrawn="1"/>
        </p:nvSpPr>
        <p:spPr>
          <a:xfrm>
            <a:off x="0" y="1"/>
            <a:ext cx="683568" cy="548680"/>
          </a:xfrm>
          <a:prstGeom prst="diagStripe">
            <a:avLst>
              <a:gd name="adj" fmla="val 88912"/>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1" name="Bande diagonale 10">
            <a:extLst>
              <a:ext uri="{FF2B5EF4-FFF2-40B4-BE49-F238E27FC236}">
                <a16:creationId xmlns:a16="http://schemas.microsoft.com/office/drawing/2014/main" id="{8BB23600-8684-47A6-BC8A-121A75AEAED8}"/>
              </a:ext>
            </a:extLst>
          </p:cNvPr>
          <p:cNvSpPr/>
          <p:nvPr userDrawn="1"/>
        </p:nvSpPr>
        <p:spPr>
          <a:xfrm>
            <a:off x="0" y="0"/>
            <a:ext cx="899592" cy="731243"/>
          </a:xfrm>
          <a:prstGeom prst="diagStripe">
            <a:avLst>
              <a:gd name="adj" fmla="val 89229"/>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pic>
        <p:nvPicPr>
          <p:cNvPr id="12" name="Image 11">
            <a:extLst>
              <a:ext uri="{FF2B5EF4-FFF2-40B4-BE49-F238E27FC236}">
                <a16:creationId xmlns:a16="http://schemas.microsoft.com/office/drawing/2014/main" id="{DBFE89B4-E229-48CF-8D9D-02B4DE7A4E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1784" y="314655"/>
            <a:ext cx="554787" cy="833177"/>
          </a:xfrm>
          <a:prstGeom prst="rect">
            <a:avLst/>
          </a:prstGeom>
        </p:spPr>
      </p:pic>
      <p:cxnSp>
        <p:nvCxnSpPr>
          <p:cNvPr id="13" name="Connecteur droit 12">
            <a:extLst>
              <a:ext uri="{FF2B5EF4-FFF2-40B4-BE49-F238E27FC236}">
                <a16:creationId xmlns:a16="http://schemas.microsoft.com/office/drawing/2014/main" id="{F9D98C10-88FD-42BB-8F2F-B8E7FD63E61D}"/>
              </a:ext>
            </a:extLst>
          </p:cNvPr>
          <p:cNvCxnSpPr/>
          <p:nvPr userDrawn="1"/>
        </p:nvCxnSpPr>
        <p:spPr>
          <a:xfrm>
            <a:off x="0" y="6721475"/>
            <a:ext cx="9144000" cy="0"/>
          </a:xfrm>
          <a:prstGeom prst="line">
            <a:avLst/>
          </a:prstGeom>
          <a:ln w="952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4" name="Connecteur droit 13">
            <a:extLst>
              <a:ext uri="{FF2B5EF4-FFF2-40B4-BE49-F238E27FC236}">
                <a16:creationId xmlns:a16="http://schemas.microsoft.com/office/drawing/2014/main" id="{866A7FE2-5436-4FCA-BA4A-E6CC0A7EDA00}"/>
              </a:ext>
            </a:extLst>
          </p:cNvPr>
          <p:cNvCxnSpPr/>
          <p:nvPr userDrawn="1"/>
        </p:nvCxnSpPr>
        <p:spPr>
          <a:xfrm>
            <a:off x="0" y="6813376"/>
            <a:ext cx="9144000" cy="0"/>
          </a:xfrm>
          <a:prstGeom prst="line">
            <a:avLst/>
          </a:prstGeom>
          <a:ln w="952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4236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7" name="Espace réservé de la date 3">
            <a:extLst>
              <a:ext uri="{FF2B5EF4-FFF2-40B4-BE49-F238E27FC236}">
                <a16:creationId xmlns:a16="http://schemas.microsoft.com/office/drawing/2014/main" id="{0360D94D-E029-4F7F-884F-48F309291095}"/>
              </a:ext>
            </a:extLst>
          </p:cNvPr>
          <p:cNvSpPr>
            <a:spLocks noGrp="1"/>
          </p:cNvSpPr>
          <p:nvPr>
            <p:ph type="dt" sz="half" idx="10"/>
          </p:nvPr>
        </p:nvSpPr>
        <p:spPr/>
        <p:txBody>
          <a:bodyPr/>
          <a:lstStyle>
            <a:lvl1pPr>
              <a:defRPr/>
            </a:lvl1pPr>
          </a:lstStyle>
          <a:p>
            <a:pPr>
              <a:defRPr/>
            </a:pPr>
            <a:fld id="{6FCFBEE5-673C-4A0F-A3F4-1491AFF8E83A}" type="datetimeFigureOut">
              <a:rPr lang="fr-FR"/>
              <a:pPr>
                <a:defRPr/>
              </a:pPr>
              <a:t>11/09/2018</a:t>
            </a:fld>
            <a:endParaRPr lang="fr-FR" dirty="0"/>
          </a:p>
        </p:txBody>
      </p:sp>
      <p:sp>
        <p:nvSpPr>
          <p:cNvPr id="8" name="Espace réservé du pied de page 4">
            <a:extLst>
              <a:ext uri="{FF2B5EF4-FFF2-40B4-BE49-F238E27FC236}">
                <a16:creationId xmlns:a16="http://schemas.microsoft.com/office/drawing/2014/main" id="{EFDAC439-8830-4223-BEC0-43ACAD1EC396}"/>
              </a:ext>
            </a:extLst>
          </p:cNvPr>
          <p:cNvSpPr>
            <a:spLocks noGrp="1"/>
          </p:cNvSpPr>
          <p:nvPr>
            <p:ph type="ftr" sz="quarter" idx="11"/>
          </p:nvPr>
        </p:nvSpPr>
        <p:spPr/>
        <p:txBody>
          <a:bodyPr/>
          <a:lstStyle>
            <a:lvl1pPr>
              <a:defRPr/>
            </a:lvl1pPr>
          </a:lstStyle>
          <a:p>
            <a:pPr>
              <a:defRPr/>
            </a:pPr>
            <a:endParaRPr lang="fr-FR" dirty="0"/>
          </a:p>
        </p:txBody>
      </p:sp>
      <p:sp>
        <p:nvSpPr>
          <p:cNvPr id="9" name="Espace réservé du numéro de diapositive 5">
            <a:extLst>
              <a:ext uri="{FF2B5EF4-FFF2-40B4-BE49-F238E27FC236}">
                <a16:creationId xmlns:a16="http://schemas.microsoft.com/office/drawing/2014/main" id="{2EEC5641-99CF-4B34-BB66-DABFD18F3FD8}"/>
              </a:ext>
            </a:extLst>
          </p:cNvPr>
          <p:cNvSpPr>
            <a:spLocks noGrp="1"/>
          </p:cNvSpPr>
          <p:nvPr>
            <p:ph type="sldNum" sz="quarter" idx="12"/>
          </p:nvPr>
        </p:nvSpPr>
        <p:spPr/>
        <p:txBody>
          <a:bodyPr/>
          <a:lstStyle>
            <a:lvl1pPr>
              <a:defRPr/>
            </a:lvl1pPr>
          </a:lstStyle>
          <a:p>
            <a:fld id="{40076E0A-87A2-4E38-947B-30E59E6DCA54}" type="slidenum">
              <a:rPr lang="fr-FR" altLang="fr-FR"/>
              <a:pPr/>
              <a:t>‹N°›</a:t>
            </a:fld>
            <a:endParaRPr lang="fr-FR" altLang="fr-FR" dirty="0"/>
          </a:p>
        </p:txBody>
      </p:sp>
    </p:spTree>
    <p:extLst>
      <p:ext uri="{BB962C8B-B14F-4D97-AF65-F5344CB8AC3E}">
        <p14:creationId xmlns:p14="http://schemas.microsoft.com/office/powerpoint/2010/main" val="2228705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8" name="Espace réservé de la date 3">
            <a:extLst>
              <a:ext uri="{FF2B5EF4-FFF2-40B4-BE49-F238E27FC236}">
                <a16:creationId xmlns:a16="http://schemas.microsoft.com/office/drawing/2014/main" id="{3FA810B2-84E5-41C4-B4CB-2D52C8320FBD}"/>
              </a:ext>
            </a:extLst>
          </p:cNvPr>
          <p:cNvSpPr>
            <a:spLocks noGrp="1"/>
          </p:cNvSpPr>
          <p:nvPr>
            <p:ph type="dt" sz="half" idx="10"/>
          </p:nvPr>
        </p:nvSpPr>
        <p:spPr/>
        <p:txBody>
          <a:bodyPr/>
          <a:lstStyle>
            <a:lvl1pPr>
              <a:defRPr/>
            </a:lvl1pPr>
          </a:lstStyle>
          <a:p>
            <a:pPr>
              <a:defRPr/>
            </a:pPr>
            <a:fld id="{15B777B8-A3A6-43A5-9504-7AED5C2A85E3}" type="datetimeFigureOut">
              <a:rPr lang="fr-FR"/>
              <a:pPr>
                <a:defRPr/>
              </a:pPr>
              <a:t>11/09/2018</a:t>
            </a:fld>
            <a:endParaRPr lang="fr-FR" dirty="0"/>
          </a:p>
        </p:txBody>
      </p:sp>
      <p:sp>
        <p:nvSpPr>
          <p:cNvPr id="9" name="Espace réservé du pied de page 4">
            <a:extLst>
              <a:ext uri="{FF2B5EF4-FFF2-40B4-BE49-F238E27FC236}">
                <a16:creationId xmlns:a16="http://schemas.microsoft.com/office/drawing/2014/main" id="{10C9F790-C30B-40BE-ACA1-58D3EB5F0258}"/>
              </a:ext>
            </a:extLst>
          </p:cNvPr>
          <p:cNvSpPr>
            <a:spLocks noGrp="1"/>
          </p:cNvSpPr>
          <p:nvPr>
            <p:ph type="ftr" sz="quarter" idx="11"/>
          </p:nvPr>
        </p:nvSpPr>
        <p:spPr/>
        <p:txBody>
          <a:bodyPr/>
          <a:lstStyle>
            <a:lvl1pPr>
              <a:defRPr/>
            </a:lvl1pPr>
          </a:lstStyle>
          <a:p>
            <a:pPr>
              <a:defRPr/>
            </a:pPr>
            <a:endParaRPr lang="fr-FR" dirty="0"/>
          </a:p>
        </p:txBody>
      </p:sp>
      <p:sp>
        <p:nvSpPr>
          <p:cNvPr id="10" name="Espace réservé du numéro de diapositive 5">
            <a:extLst>
              <a:ext uri="{FF2B5EF4-FFF2-40B4-BE49-F238E27FC236}">
                <a16:creationId xmlns:a16="http://schemas.microsoft.com/office/drawing/2014/main" id="{6F6F9CB3-BF9E-40EA-AFEF-7D1154B443BE}"/>
              </a:ext>
            </a:extLst>
          </p:cNvPr>
          <p:cNvSpPr>
            <a:spLocks noGrp="1"/>
          </p:cNvSpPr>
          <p:nvPr>
            <p:ph type="sldNum" sz="quarter" idx="12"/>
          </p:nvPr>
        </p:nvSpPr>
        <p:spPr/>
        <p:txBody>
          <a:bodyPr/>
          <a:lstStyle>
            <a:lvl1pPr>
              <a:defRPr/>
            </a:lvl1pPr>
          </a:lstStyle>
          <a:p>
            <a:fld id="{BA9D5CD3-5913-48CA-AA0C-5C3CCCBF9B1B}" type="slidenum">
              <a:rPr lang="fr-FR" altLang="fr-FR"/>
              <a:pPr/>
              <a:t>‹N°›</a:t>
            </a:fld>
            <a:endParaRPr lang="fr-FR" altLang="fr-FR" dirty="0"/>
          </a:p>
        </p:txBody>
      </p:sp>
      <p:sp>
        <p:nvSpPr>
          <p:cNvPr id="11" name="Bande diagonale 10">
            <a:extLst>
              <a:ext uri="{FF2B5EF4-FFF2-40B4-BE49-F238E27FC236}">
                <a16:creationId xmlns:a16="http://schemas.microsoft.com/office/drawing/2014/main" id="{0B6EDA6E-87A8-4605-A1DB-9EDD9F932E28}"/>
              </a:ext>
            </a:extLst>
          </p:cNvPr>
          <p:cNvSpPr/>
          <p:nvPr userDrawn="1"/>
        </p:nvSpPr>
        <p:spPr>
          <a:xfrm>
            <a:off x="0" y="1"/>
            <a:ext cx="683568" cy="548680"/>
          </a:xfrm>
          <a:prstGeom prst="diagStripe">
            <a:avLst>
              <a:gd name="adj" fmla="val 88912"/>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2" name="Bande diagonale 11">
            <a:extLst>
              <a:ext uri="{FF2B5EF4-FFF2-40B4-BE49-F238E27FC236}">
                <a16:creationId xmlns:a16="http://schemas.microsoft.com/office/drawing/2014/main" id="{1256D967-4613-46E3-92E7-E00E1E66BA60}"/>
              </a:ext>
            </a:extLst>
          </p:cNvPr>
          <p:cNvSpPr/>
          <p:nvPr userDrawn="1"/>
        </p:nvSpPr>
        <p:spPr>
          <a:xfrm>
            <a:off x="0" y="0"/>
            <a:ext cx="899592" cy="731243"/>
          </a:xfrm>
          <a:prstGeom prst="diagStripe">
            <a:avLst>
              <a:gd name="adj" fmla="val 89229"/>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pic>
        <p:nvPicPr>
          <p:cNvPr id="13" name="Image 12">
            <a:extLst>
              <a:ext uri="{FF2B5EF4-FFF2-40B4-BE49-F238E27FC236}">
                <a16:creationId xmlns:a16="http://schemas.microsoft.com/office/drawing/2014/main" id="{5ABA9188-D8E0-4F0B-852B-1952F4866A3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1784" y="314655"/>
            <a:ext cx="554787" cy="833177"/>
          </a:xfrm>
          <a:prstGeom prst="rect">
            <a:avLst/>
          </a:prstGeom>
        </p:spPr>
      </p:pic>
      <p:cxnSp>
        <p:nvCxnSpPr>
          <p:cNvPr id="14" name="Connecteur droit 13">
            <a:extLst>
              <a:ext uri="{FF2B5EF4-FFF2-40B4-BE49-F238E27FC236}">
                <a16:creationId xmlns:a16="http://schemas.microsoft.com/office/drawing/2014/main" id="{E9D8405D-FC07-4B59-91B4-7DAC632B7FC2}"/>
              </a:ext>
            </a:extLst>
          </p:cNvPr>
          <p:cNvCxnSpPr/>
          <p:nvPr userDrawn="1"/>
        </p:nvCxnSpPr>
        <p:spPr>
          <a:xfrm>
            <a:off x="0" y="6721475"/>
            <a:ext cx="9144000" cy="0"/>
          </a:xfrm>
          <a:prstGeom prst="line">
            <a:avLst/>
          </a:prstGeom>
          <a:ln w="952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5" name="Connecteur droit 14">
            <a:extLst>
              <a:ext uri="{FF2B5EF4-FFF2-40B4-BE49-F238E27FC236}">
                <a16:creationId xmlns:a16="http://schemas.microsoft.com/office/drawing/2014/main" id="{C2754903-B9D9-463C-B62C-AB1E07019795}"/>
              </a:ext>
            </a:extLst>
          </p:cNvPr>
          <p:cNvCxnSpPr/>
          <p:nvPr userDrawn="1"/>
        </p:nvCxnSpPr>
        <p:spPr>
          <a:xfrm>
            <a:off x="0" y="6813376"/>
            <a:ext cx="9144000" cy="0"/>
          </a:xfrm>
          <a:prstGeom prst="line">
            <a:avLst/>
          </a:prstGeom>
          <a:ln w="952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624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 name="Espace réservé de la date 3">
            <a:extLst>
              <a:ext uri="{FF2B5EF4-FFF2-40B4-BE49-F238E27FC236}">
                <a16:creationId xmlns:a16="http://schemas.microsoft.com/office/drawing/2014/main" id="{D9567383-4119-48B7-857C-797DDE95FE40}"/>
              </a:ext>
            </a:extLst>
          </p:cNvPr>
          <p:cNvSpPr>
            <a:spLocks noGrp="1"/>
          </p:cNvSpPr>
          <p:nvPr>
            <p:ph type="dt" sz="half" idx="10"/>
          </p:nvPr>
        </p:nvSpPr>
        <p:spPr/>
        <p:txBody>
          <a:bodyPr/>
          <a:lstStyle>
            <a:lvl1pPr>
              <a:defRPr/>
            </a:lvl1pPr>
          </a:lstStyle>
          <a:p>
            <a:pPr>
              <a:defRPr/>
            </a:pPr>
            <a:fld id="{31590138-5736-432F-99CC-1A030EFAD5EA}" type="datetimeFigureOut">
              <a:rPr lang="fr-FR"/>
              <a:pPr>
                <a:defRPr/>
              </a:pPr>
              <a:t>11/09/2018</a:t>
            </a:fld>
            <a:endParaRPr lang="fr-FR" dirty="0"/>
          </a:p>
        </p:txBody>
      </p:sp>
      <p:sp>
        <p:nvSpPr>
          <p:cNvPr id="11" name="Espace réservé du pied de page 4">
            <a:extLst>
              <a:ext uri="{FF2B5EF4-FFF2-40B4-BE49-F238E27FC236}">
                <a16:creationId xmlns:a16="http://schemas.microsoft.com/office/drawing/2014/main" id="{ED79F2A7-0069-40DD-BE76-442CED4D2DCE}"/>
              </a:ext>
            </a:extLst>
          </p:cNvPr>
          <p:cNvSpPr>
            <a:spLocks noGrp="1"/>
          </p:cNvSpPr>
          <p:nvPr>
            <p:ph type="ftr" sz="quarter" idx="11"/>
          </p:nvPr>
        </p:nvSpPr>
        <p:spPr/>
        <p:txBody>
          <a:bodyPr/>
          <a:lstStyle>
            <a:lvl1pPr>
              <a:defRPr/>
            </a:lvl1pPr>
          </a:lstStyle>
          <a:p>
            <a:pPr>
              <a:defRPr/>
            </a:pPr>
            <a:endParaRPr lang="fr-FR" dirty="0"/>
          </a:p>
        </p:txBody>
      </p:sp>
      <p:sp>
        <p:nvSpPr>
          <p:cNvPr id="12" name="Espace réservé du numéro de diapositive 5">
            <a:extLst>
              <a:ext uri="{FF2B5EF4-FFF2-40B4-BE49-F238E27FC236}">
                <a16:creationId xmlns:a16="http://schemas.microsoft.com/office/drawing/2014/main" id="{7970C078-2E1F-4B49-8178-1C51F1D0C6CB}"/>
              </a:ext>
            </a:extLst>
          </p:cNvPr>
          <p:cNvSpPr>
            <a:spLocks noGrp="1"/>
          </p:cNvSpPr>
          <p:nvPr>
            <p:ph type="sldNum" sz="quarter" idx="12"/>
          </p:nvPr>
        </p:nvSpPr>
        <p:spPr/>
        <p:txBody>
          <a:bodyPr/>
          <a:lstStyle>
            <a:lvl1pPr>
              <a:defRPr/>
            </a:lvl1pPr>
          </a:lstStyle>
          <a:p>
            <a:fld id="{0A80010E-3941-40DA-B47D-DDC9E7257A7C}" type="slidenum">
              <a:rPr lang="fr-FR" altLang="fr-FR"/>
              <a:pPr/>
              <a:t>‹N°›</a:t>
            </a:fld>
            <a:endParaRPr lang="fr-FR" altLang="fr-FR" dirty="0"/>
          </a:p>
        </p:txBody>
      </p:sp>
      <p:sp>
        <p:nvSpPr>
          <p:cNvPr id="13" name="Bande diagonale 12">
            <a:extLst>
              <a:ext uri="{FF2B5EF4-FFF2-40B4-BE49-F238E27FC236}">
                <a16:creationId xmlns:a16="http://schemas.microsoft.com/office/drawing/2014/main" id="{5B841DDE-A659-4743-81E2-141B6DE21F82}"/>
              </a:ext>
            </a:extLst>
          </p:cNvPr>
          <p:cNvSpPr/>
          <p:nvPr userDrawn="1"/>
        </p:nvSpPr>
        <p:spPr>
          <a:xfrm>
            <a:off x="0" y="1"/>
            <a:ext cx="683568" cy="548680"/>
          </a:xfrm>
          <a:prstGeom prst="diagStripe">
            <a:avLst>
              <a:gd name="adj" fmla="val 88912"/>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4" name="Bande diagonale 13">
            <a:extLst>
              <a:ext uri="{FF2B5EF4-FFF2-40B4-BE49-F238E27FC236}">
                <a16:creationId xmlns:a16="http://schemas.microsoft.com/office/drawing/2014/main" id="{9191CF5A-42A1-491B-B30F-C1C0C1553F27}"/>
              </a:ext>
            </a:extLst>
          </p:cNvPr>
          <p:cNvSpPr/>
          <p:nvPr userDrawn="1"/>
        </p:nvSpPr>
        <p:spPr>
          <a:xfrm>
            <a:off x="0" y="0"/>
            <a:ext cx="899592" cy="731243"/>
          </a:xfrm>
          <a:prstGeom prst="diagStripe">
            <a:avLst>
              <a:gd name="adj" fmla="val 89229"/>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pic>
        <p:nvPicPr>
          <p:cNvPr id="15" name="Image 14">
            <a:extLst>
              <a:ext uri="{FF2B5EF4-FFF2-40B4-BE49-F238E27FC236}">
                <a16:creationId xmlns:a16="http://schemas.microsoft.com/office/drawing/2014/main" id="{3782DFEB-21F8-4C0B-86B1-03C1ACD12D2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1784" y="314655"/>
            <a:ext cx="554787" cy="833177"/>
          </a:xfrm>
          <a:prstGeom prst="rect">
            <a:avLst/>
          </a:prstGeom>
        </p:spPr>
      </p:pic>
      <p:cxnSp>
        <p:nvCxnSpPr>
          <p:cNvPr id="16" name="Connecteur droit 15">
            <a:extLst>
              <a:ext uri="{FF2B5EF4-FFF2-40B4-BE49-F238E27FC236}">
                <a16:creationId xmlns:a16="http://schemas.microsoft.com/office/drawing/2014/main" id="{005CA129-390A-4012-83A2-5C9BF34DB937}"/>
              </a:ext>
            </a:extLst>
          </p:cNvPr>
          <p:cNvCxnSpPr/>
          <p:nvPr userDrawn="1"/>
        </p:nvCxnSpPr>
        <p:spPr>
          <a:xfrm>
            <a:off x="0" y="6721475"/>
            <a:ext cx="9144000" cy="0"/>
          </a:xfrm>
          <a:prstGeom prst="line">
            <a:avLst/>
          </a:prstGeom>
          <a:ln w="952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7" name="Connecteur droit 16">
            <a:extLst>
              <a:ext uri="{FF2B5EF4-FFF2-40B4-BE49-F238E27FC236}">
                <a16:creationId xmlns:a16="http://schemas.microsoft.com/office/drawing/2014/main" id="{E945C5C7-7D94-4672-AD3F-5C3DE6DA03E2}"/>
              </a:ext>
            </a:extLst>
          </p:cNvPr>
          <p:cNvCxnSpPr/>
          <p:nvPr userDrawn="1"/>
        </p:nvCxnSpPr>
        <p:spPr>
          <a:xfrm>
            <a:off x="0" y="6813376"/>
            <a:ext cx="9144000" cy="0"/>
          </a:xfrm>
          <a:prstGeom prst="line">
            <a:avLst/>
          </a:prstGeom>
          <a:ln w="952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1136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6" name="Espace réservé de la date 3">
            <a:extLst>
              <a:ext uri="{FF2B5EF4-FFF2-40B4-BE49-F238E27FC236}">
                <a16:creationId xmlns:a16="http://schemas.microsoft.com/office/drawing/2014/main" id="{907C79D8-231D-44B5-9F0F-F575CD8748EB}"/>
              </a:ext>
            </a:extLst>
          </p:cNvPr>
          <p:cNvSpPr>
            <a:spLocks noGrp="1"/>
          </p:cNvSpPr>
          <p:nvPr>
            <p:ph type="dt" sz="half" idx="10"/>
          </p:nvPr>
        </p:nvSpPr>
        <p:spPr/>
        <p:txBody>
          <a:bodyPr/>
          <a:lstStyle>
            <a:lvl1pPr>
              <a:defRPr/>
            </a:lvl1pPr>
          </a:lstStyle>
          <a:p>
            <a:pPr>
              <a:defRPr/>
            </a:pPr>
            <a:fld id="{47A9A0A0-E0CA-4938-A026-97850D44563E}" type="datetimeFigureOut">
              <a:rPr lang="fr-FR"/>
              <a:pPr>
                <a:defRPr/>
              </a:pPr>
              <a:t>11/09/2018</a:t>
            </a:fld>
            <a:endParaRPr lang="fr-FR" dirty="0"/>
          </a:p>
        </p:txBody>
      </p:sp>
      <p:sp>
        <p:nvSpPr>
          <p:cNvPr id="7" name="Espace réservé du pied de page 4">
            <a:extLst>
              <a:ext uri="{FF2B5EF4-FFF2-40B4-BE49-F238E27FC236}">
                <a16:creationId xmlns:a16="http://schemas.microsoft.com/office/drawing/2014/main" id="{0249090F-01A9-4C1B-B8D4-795D243D353F}"/>
              </a:ext>
            </a:extLst>
          </p:cNvPr>
          <p:cNvSpPr>
            <a:spLocks noGrp="1"/>
          </p:cNvSpPr>
          <p:nvPr>
            <p:ph type="ftr" sz="quarter" idx="11"/>
          </p:nvPr>
        </p:nvSpPr>
        <p:spPr/>
        <p:txBody>
          <a:bodyPr/>
          <a:lstStyle>
            <a:lvl1pPr>
              <a:defRPr/>
            </a:lvl1pPr>
          </a:lstStyle>
          <a:p>
            <a:pPr>
              <a:defRPr/>
            </a:pPr>
            <a:endParaRPr lang="fr-FR" dirty="0"/>
          </a:p>
        </p:txBody>
      </p:sp>
      <p:sp>
        <p:nvSpPr>
          <p:cNvPr id="8" name="Espace réservé du numéro de diapositive 5">
            <a:extLst>
              <a:ext uri="{FF2B5EF4-FFF2-40B4-BE49-F238E27FC236}">
                <a16:creationId xmlns:a16="http://schemas.microsoft.com/office/drawing/2014/main" id="{544EB59E-801A-4B72-A78F-90B8D847C726}"/>
              </a:ext>
            </a:extLst>
          </p:cNvPr>
          <p:cNvSpPr>
            <a:spLocks noGrp="1"/>
          </p:cNvSpPr>
          <p:nvPr>
            <p:ph type="sldNum" sz="quarter" idx="12"/>
          </p:nvPr>
        </p:nvSpPr>
        <p:spPr/>
        <p:txBody>
          <a:bodyPr/>
          <a:lstStyle>
            <a:lvl1pPr>
              <a:defRPr/>
            </a:lvl1pPr>
          </a:lstStyle>
          <a:p>
            <a:fld id="{8DF07584-5BA0-4197-827D-1861D5BB66B1}" type="slidenum">
              <a:rPr lang="fr-FR" altLang="fr-FR"/>
              <a:pPr/>
              <a:t>‹N°›</a:t>
            </a:fld>
            <a:endParaRPr lang="fr-FR" altLang="fr-FR" dirty="0"/>
          </a:p>
        </p:txBody>
      </p:sp>
      <p:sp>
        <p:nvSpPr>
          <p:cNvPr id="9" name="Bande diagonale 8">
            <a:extLst>
              <a:ext uri="{FF2B5EF4-FFF2-40B4-BE49-F238E27FC236}">
                <a16:creationId xmlns:a16="http://schemas.microsoft.com/office/drawing/2014/main" id="{945A97B9-04F1-4036-8504-7D49140E1F61}"/>
              </a:ext>
            </a:extLst>
          </p:cNvPr>
          <p:cNvSpPr/>
          <p:nvPr userDrawn="1"/>
        </p:nvSpPr>
        <p:spPr>
          <a:xfrm>
            <a:off x="0" y="1"/>
            <a:ext cx="683568" cy="548680"/>
          </a:xfrm>
          <a:prstGeom prst="diagStripe">
            <a:avLst>
              <a:gd name="adj" fmla="val 88912"/>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0" name="Bande diagonale 9">
            <a:extLst>
              <a:ext uri="{FF2B5EF4-FFF2-40B4-BE49-F238E27FC236}">
                <a16:creationId xmlns:a16="http://schemas.microsoft.com/office/drawing/2014/main" id="{DE23C988-F780-4AFB-85DF-419CA459149F}"/>
              </a:ext>
            </a:extLst>
          </p:cNvPr>
          <p:cNvSpPr/>
          <p:nvPr userDrawn="1"/>
        </p:nvSpPr>
        <p:spPr>
          <a:xfrm>
            <a:off x="0" y="0"/>
            <a:ext cx="899592" cy="731243"/>
          </a:xfrm>
          <a:prstGeom prst="diagStripe">
            <a:avLst>
              <a:gd name="adj" fmla="val 89229"/>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pic>
        <p:nvPicPr>
          <p:cNvPr id="11" name="Image 10">
            <a:extLst>
              <a:ext uri="{FF2B5EF4-FFF2-40B4-BE49-F238E27FC236}">
                <a16:creationId xmlns:a16="http://schemas.microsoft.com/office/drawing/2014/main" id="{009696EA-2AA9-41A9-9737-C0E75F73EFA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1784" y="314655"/>
            <a:ext cx="554787" cy="833177"/>
          </a:xfrm>
          <a:prstGeom prst="rect">
            <a:avLst/>
          </a:prstGeom>
        </p:spPr>
      </p:pic>
      <p:cxnSp>
        <p:nvCxnSpPr>
          <p:cNvPr id="12" name="Connecteur droit 11">
            <a:extLst>
              <a:ext uri="{FF2B5EF4-FFF2-40B4-BE49-F238E27FC236}">
                <a16:creationId xmlns:a16="http://schemas.microsoft.com/office/drawing/2014/main" id="{83F424FC-4902-4489-89E1-66F5CC7FB7C7}"/>
              </a:ext>
            </a:extLst>
          </p:cNvPr>
          <p:cNvCxnSpPr/>
          <p:nvPr userDrawn="1"/>
        </p:nvCxnSpPr>
        <p:spPr>
          <a:xfrm>
            <a:off x="0" y="6721475"/>
            <a:ext cx="9144000" cy="0"/>
          </a:xfrm>
          <a:prstGeom prst="line">
            <a:avLst/>
          </a:prstGeom>
          <a:ln w="952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3" name="Connecteur droit 12">
            <a:extLst>
              <a:ext uri="{FF2B5EF4-FFF2-40B4-BE49-F238E27FC236}">
                <a16:creationId xmlns:a16="http://schemas.microsoft.com/office/drawing/2014/main" id="{5572A427-3AA8-434C-8342-52596D300CC3}"/>
              </a:ext>
            </a:extLst>
          </p:cNvPr>
          <p:cNvCxnSpPr/>
          <p:nvPr userDrawn="1"/>
        </p:nvCxnSpPr>
        <p:spPr>
          <a:xfrm>
            <a:off x="0" y="6813376"/>
            <a:ext cx="9144000" cy="0"/>
          </a:xfrm>
          <a:prstGeom prst="line">
            <a:avLst/>
          </a:prstGeom>
          <a:ln w="952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8024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5" name="Espace réservé de la date 3">
            <a:extLst>
              <a:ext uri="{FF2B5EF4-FFF2-40B4-BE49-F238E27FC236}">
                <a16:creationId xmlns:a16="http://schemas.microsoft.com/office/drawing/2014/main" id="{740BA22F-CCBF-4D5C-B4FB-C6F702C0E1EC}"/>
              </a:ext>
            </a:extLst>
          </p:cNvPr>
          <p:cNvSpPr>
            <a:spLocks noGrp="1"/>
          </p:cNvSpPr>
          <p:nvPr>
            <p:ph type="dt" sz="half" idx="10"/>
          </p:nvPr>
        </p:nvSpPr>
        <p:spPr/>
        <p:txBody>
          <a:bodyPr/>
          <a:lstStyle>
            <a:lvl1pPr>
              <a:defRPr/>
            </a:lvl1pPr>
          </a:lstStyle>
          <a:p>
            <a:pPr>
              <a:defRPr/>
            </a:pPr>
            <a:fld id="{01BA52B4-877B-48C2-8D53-FDAF8F247180}" type="datetimeFigureOut">
              <a:rPr lang="fr-FR"/>
              <a:pPr>
                <a:defRPr/>
              </a:pPr>
              <a:t>11/09/2018</a:t>
            </a:fld>
            <a:endParaRPr lang="fr-FR" dirty="0"/>
          </a:p>
        </p:txBody>
      </p:sp>
      <p:sp>
        <p:nvSpPr>
          <p:cNvPr id="6" name="Espace réservé du pied de page 4">
            <a:extLst>
              <a:ext uri="{FF2B5EF4-FFF2-40B4-BE49-F238E27FC236}">
                <a16:creationId xmlns:a16="http://schemas.microsoft.com/office/drawing/2014/main" id="{1CD24B53-FEE0-4351-B981-6B6A1530A537}"/>
              </a:ext>
            </a:extLst>
          </p:cNvPr>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a:extLst>
              <a:ext uri="{FF2B5EF4-FFF2-40B4-BE49-F238E27FC236}">
                <a16:creationId xmlns:a16="http://schemas.microsoft.com/office/drawing/2014/main" id="{BBC0C8B6-A217-4E6E-8713-CD08379C7207}"/>
              </a:ext>
            </a:extLst>
          </p:cNvPr>
          <p:cNvSpPr>
            <a:spLocks noGrp="1"/>
          </p:cNvSpPr>
          <p:nvPr>
            <p:ph type="sldNum" sz="quarter" idx="12"/>
          </p:nvPr>
        </p:nvSpPr>
        <p:spPr/>
        <p:txBody>
          <a:bodyPr/>
          <a:lstStyle>
            <a:lvl1pPr>
              <a:defRPr/>
            </a:lvl1pPr>
          </a:lstStyle>
          <a:p>
            <a:fld id="{8F917CCC-70D6-412F-9B06-E281DBB97EAA}" type="slidenum">
              <a:rPr lang="fr-FR" altLang="fr-FR"/>
              <a:pPr/>
              <a:t>‹N°›</a:t>
            </a:fld>
            <a:endParaRPr lang="fr-FR" altLang="fr-FR" dirty="0"/>
          </a:p>
        </p:txBody>
      </p:sp>
      <p:sp>
        <p:nvSpPr>
          <p:cNvPr id="8" name="Bande diagonale 7">
            <a:extLst>
              <a:ext uri="{FF2B5EF4-FFF2-40B4-BE49-F238E27FC236}">
                <a16:creationId xmlns:a16="http://schemas.microsoft.com/office/drawing/2014/main" id="{A0E9BB10-2E8D-4010-9500-EB3AE4B0859E}"/>
              </a:ext>
            </a:extLst>
          </p:cNvPr>
          <p:cNvSpPr/>
          <p:nvPr userDrawn="1"/>
        </p:nvSpPr>
        <p:spPr>
          <a:xfrm>
            <a:off x="0" y="1"/>
            <a:ext cx="683568" cy="548680"/>
          </a:xfrm>
          <a:prstGeom prst="diagStripe">
            <a:avLst>
              <a:gd name="adj" fmla="val 88912"/>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Bande diagonale 8">
            <a:extLst>
              <a:ext uri="{FF2B5EF4-FFF2-40B4-BE49-F238E27FC236}">
                <a16:creationId xmlns:a16="http://schemas.microsoft.com/office/drawing/2014/main" id="{037F0369-03D9-4EE0-88FB-A45AC145774E}"/>
              </a:ext>
            </a:extLst>
          </p:cNvPr>
          <p:cNvSpPr/>
          <p:nvPr userDrawn="1"/>
        </p:nvSpPr>
        <p:spPr>
          <a:xfrm>
            <a:off x="0" y="0"/>
            <a:ext cx="899592" cy="731243"/>
          </a:xfrm>
          <a:prstGeom prst="diagStripe">
            <a:avLst>
              <a:gd name="adj" fmla="val 89229"/>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pic>
        <p:nvPicPr>
          <p:cNvPr id="10" name="Image 9">
            <a:extLst>
              <a:ext uri="{FF2B5EF4-FFF2-40B4-BE49-F238E27FC236}">
                <a16:creationId xmlns:a16="http://schemas.microsoft.com/office/drawing/2014/main" id="{484DA210-5D0C-4ADB-97BC-A03CF6B1348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1784" y="314655"/>
            <a:ext cx="554787" cy="833177"/>
          </a:xfrm>
          <a:prstGeom prst="rect">
            <a:avLst/>
          </a:prstGeom>
        </p:spPr>
      </p:pic>
      <p:cxnSp>
        <p:nvCxnSpPr>
          <p:cNvPr id="11" name="Connecteur droit 10">
            <a:extLst>
              <a:ext uri="{FF2B5EF4-FFF2-40B4-BE49-F238E27FC236}">
                <a16:creationId xmlns:a16="http://schemas.microsoft.com/office/drawing/2014/main" id="{1FBA8C3F-7095-4074-BCBD-CAB8E526BBC6}"/>
              </a:ext>
            </a:extLst>
          </p:cNvPr>
          <p:cNvCxnSpPr/>
          <p:nvPr userDrawn="1"/>
        </p:nvCxnSpPr>
        <p:spPr>
          <a:xfrm>
            <a:off x="0" y="6721475"/>
            <a:ext cx="9144000" cy="0"/>
          </a:xfrm>
          <a:prstGeom prst="line">
            <a:avLst/>
          </a:prstGeom>
          <a:ln w="952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2" name="Connecteur droit 11">
            <a:extLst>
              <a:ext uri="{FF2B5EF4-FFF2-40B4-BE49-F238E27FC236}">
                <a16:creationId xmlns:a16="http://schemas.microsoft.com/office/drawing/2014/main" id="{332D5195-8352-459A-9600-1162A09ED019}"/>
              </a:ext>
            </a:extLst>
          </p:cNvPr>
          <p:cNvCxnSpPr/>
          <p:nvPr userDrawn="1"/>
        </p:nvCxnSpPr>
        <p:spPr>
          <a:xfrm>
            <a:off x="0" y="6813376"/>
            <a:ext cx="9144000" cy="0"/>
          </a:xfrm>
          <a:prstGeom prst="line">
            <a:avLst/>
          </a:prstGeom>
          <a:ln w="952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4004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8" name="Espace réservé de la date 3">
            <a:extLst>
              <a:ext uri="{FF2B5EF4-FFF2-40B4-BE49-F238E27FC236}">
                <a16:creationId xmlns:a16="http://schemas.microsoft.com/office/drawing/2014/main" id="{425BCB87-5938-486F-A5E6-3474ABE7D708}"/>
              </a:ext>
            </a:extLst>
          </p:cNvPr>
          <p:cNvSpPr>
            <a:spLocks noGrp="1"/>
          </p:cNvSpPr>
          <p:nvPr>
            <p:ph type="dt" sz="half" idx="10"/>
          </p:nvPr>
        </p:nvSpPr>
        <p:spPr/>
        <p:txBody>
          <a:bodyPr/>
          <a:lstStyle>
            <a:lvl1pPr>
              <a:defRPr/>
            </a:lvl1pPr>
          </a:lstStyle>
          <a:p>
            <a:pPr>
              <a:defRPr/>
            </a:pPr>
            <a:fld id="{406E6664-61CF-4D28-830A-BA833B82FA77}" type="datetimeFigureOut">
              <a:rPr lang="fr-FR"/>
              <a:pPr>
                <a:defRPr/>
              </a:pPr>
              <a:t>11/09/2018</a:t>
            </a:fld>
            <a:endParaRPr lang="fr-FR" dirty="0"/>
          </a:p>
        </p:txBody>
      </p:sp>
      <p:sp>
        <p:nvSpPr>
          <p:cNvPr id="9" name="Espace réservé du pied de page 4">
            <a:extLst>
              <a:ext uri="{FF2B5EF4-FFF2-40B4-BE49-F238E27FC236}">
                <a16:creationId xmlns:a16="http://schemas.microsoft.com/office/drawing/2014/main" id="{66A6FF71-5AC7-49B4-A655-83595F20FC41}"/>
              </a:ext>
            </a:extLst>
          </p:cNvPr>
          <p:cNvSpPr>
            <a:spLocks noGrp="1"/>
          </p:cNvSpPr>
          <p:nvPr>
            <p:ph type="ftr" sz="quarter" idx="11"/>
          </p:nvPr>
        </p:nvSpPr>
        <p:spPr/>
        <p:txBody>
          <a:bodyPr/>
          <a:lstStyle>
            <a:lvl1pPr>
              <a:defRPr/>
            </a:lvl1pPr>
          </a:lstStyle>
          <a:p>
            <a:pPr>
              <a:defRPr/>
            </a:pPr>
            <a:endParaRPr lang="fr-FR" dirty="0"/>
          </a:p>
        </p:txBody>
      </p:sp>
      <p:sp>
        <p:nvSpPr>
          <p:cNvPr id="10" name="Espace réservé du numéro de diapositive 5">
            <a:extLst>
              <a:ext uri="{FF2B5EF4-FFF2-40B4-BE49-F238E27FC236}">
                <a16:creationId xmlns:a16="http://schemas.microsoft.com/office/drawing/2014/main" id="{3F47303C-FEE7-4FD9-8A1E-5C124663C1D7}"/>
              </a:ext>
            </a:extLst>
          </p:cNvPr>
          <p:cNvSpPr>
            <a:spLocks noGrp="1"/>
          </p:cNvSpPr>
          <p:nvPr>
            <p:ph type="sldNum" sz="quarter" idx="12"/>
          </p:nvPr>
        </p:nvSpPr>
        <p:spPr/>
        <p:txBody>
          <a:bodyPr/>
          <a:lstStyle>
            <a:lvl1pPr>
              <a:defRPr/>
            </a:lvl1pPr>
          </a:lstStyle>
          <a:p>
            <a:fld id="{3EFD7F4E-042F-4D71-9A62-295B490B0A37}" type="slidenum">
              <a:rPr lang="fr-FR" altLang="fr-FR"/>
              <a:pPr/>
              <a:t>‹N°›</a:t>
            </a:fld>
            <a:endParaRPr lang="fr-FR" altLang="fr-FR" dirty="0"/>
          </a:p>
        </p:txBody>
      </p:sp>
      <p:sp>
        <p:nvSpPr>
          <p:cNvPr id="11" name="Bande diagonale 10">
            <a:extLst>
              <a:ext uri="{FF2B5EF4-FFF2-40B4-BE49-F238E27FC236}">
                <a16:creationId xmlns:a16="http://schemas.microsoft.com/office/drawing/2014/main" id="{40672512-4E80-4C99-9CFE-24D5794F17F4}"/>
              </a:ext>
            </a:extLst>
          </p:cNvPr>
          <p:cNvSpPr/>
          <p:nvPr userDrawn="1"/>
        </p:nvSpPr>
        <p:spPr>
          <a:xfrm>
            <a:off x="0" y="1"/>
            <a:ext cx="683568" cy="548680"/>
          </a:xfrm>
          <a:prstGeom prst="diagStripe">
            <a:avLst>
              <a:gd name="adj" fmla="val 88912"/>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2" name="Bande diagonale 11">
            <a:extLst>
              <a:ext uri="{FF2B5EF4-FFF2-40B4-BE49-F238E27FC236}">
                <a16:creationId xmlns:a16="http://schemas.microsoft.com/office/drawing/2014/main" id="{EB04E1A9-EA60-4F12-A115-BBDA459F3909}"/>
              </a:ext>
            </a:extLst>
          </p:cNvPr>
          <p:cNvSpPr/>
          <p:nvPr userDrawn="1"/>
        </p:nvSpPr>
        <p:spPr>
          <a:xfrm>
            <a:off x="0" y="0"/>
            <a:ext cx="899592" cy="731243"/>
          </a:xfrm>
          <a:prstGeom prst="diagStripe">
            <a:avLst>
              <a:gd name="adj" fmla="val 89229"/>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pic>
        <p:nvPicPr>
          <p:cNvPr id="13" name="Image 12">
            <a:extLst>
              <a:ext uri="{FF2B5EF4-FFF2-40B4-BE49-F238E27FC236}">
                <a16:creationId xmlns:a16="http://schemas.microsoft.com/office/drawing/2014/main" id="{C8C32AC6-73D5-4CAF-A848-45C35F8E4A6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1784" y="314655"/>
            <a:ext cx="554787" cy="833177"/>
          </a:xfrm>
          <a:prstGeom prst="rect">
            <a:avLst/>
          </a:prstGeom>
        </p:spPr>
      </p:pic>
      <p:cxnSp>
        <p:nvCxnSpPr>
          <p:cNvPr id="14" name="Connecteur droit 13">
            <a:extLst>
              <a:ext uri="{FF2B5EF4-FFF2-40B4-BE49-F238E27FC236}">
                <a16:creationId xmlns:a16="http://schemas.microsoft.com/office/drawing/2014/main" id="{8B1D875A-19C0-4CB8-99E6-AC0FB612220E}"/>
              </a:ext>
            </a:extLst>
          </p:cNvPr>
          <p:cNvCxnSpPr/>
          <p:nvPr userDrawn="1"/>
        </p:nvCxnSpPr>
        <p:spPr>
          <a:xfrm>
            <a:off x="0" y="6721475"/>
            <a:ext cx="9144000" cy="0"/>
          </a:xfrm>
          <a:prstGeom prst="line">
            <a:avLst/>
          </a:prstGeom>
          <a:ln w="952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5" name="Connecteur droit 14">
            <a:extLst>
              <a:ext uri="{FF2B5EF4-FFF2-40B4-BE49-F238E27FC236}">
                <a16:creationId xmlns:a16="http://schemas.microsoft.com/office/drawing/2014/main" id="{CAE04D34-F398-4194-9B58-2FCC6B5C672F}"/>
              </a:ext>
            </a:extLst>
          </p:cNvPr>
          <p:cNvCxnSpPr/>
          <p:nvPr userDrawn="1"/>
        </p:nvCxnSpPr>
        <p:spPr>
          <a:xfrm>
            <a:off x="0" y="6813376"/>
            <a:ext cx="9144000" cy="0"/>
          </a:xfrm>
          <a:prstGeom prst="line">
            <a:avLst/>
          </a:prstGeom>
          <a:ln w="952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0159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8" name="Espace réservé de la date 3">
            <a:extLst>
              <a:ext uri="{FF2B5EF4-FFF2-40B4-BE49-F238E27FC236}">
                <a16:creationId xmlns:a16="http://schemas.microsoft.com/office/drawing/2014/main" id="{BEC6F386-65C1-48E6-9374-6163BABCF3A5}"/>
              </a:ext>
            </a:extLst>
          </p:cNvPr>
          <p:cNvSpPr>
            <a:spLocks noGrp="1"/>
          </p:cNvSpPr>
          <p:nvPr>
            <p:ph type="dt" sz="half" idx="10"/>
          </p:nvPr>
        </p:nvSpPr>
        <p:spPr/>
        <p:txBody>
          <a:bodyPr/>
          <a:lstStyle>
            <a:lvl1pPr>
              <a:defRPr/>
            </a:lvl1pPr>
          </a:lstStyle>
          <a:p>
            <a:pPr>
              <a:defRPr/>
            </a:pPr>
            <a:fld id="{F1EB4361-F9E0-4665-9A6C-F2A46FF8C39C}" type="datetimeFigureOut">
              <a:rPr lang="fr-FR"/>
              <a:pPr>
                <a:defRPr/>
              </a:pPr>
              <a:t>11/09/2018</a:t>
            </a:fld>
            <a:endParaRPr lang="fr-FR" dirty="0"/>
          </a:p>
        </p:txBody>
      </p:sp>
      <p:sp>
        <p:nvSpPr>
          <p:cNvPr id="9" name="Espace réservé du pied de page 4">
            <a:extLst>
              <a:ext uri="{FF2B5EF4-FFF2-40B4-BE49-F238E27FC236}">
                <a16:creationId xmlns:a16="http://schemas.microsoft.com/office/drawing/2014/main" id="{74723F9D-4B90-40EA-976F-7C5AD3B30BA0}"/>
              </a:ext>
            </a:extLst>
          </p:cNvPr>
          <p:cNvSpPr>
            <a:spLocks noGrp="1"/>
          </p:cNvSpPr>
          <p:nvPr>
            <p:ph type="ftr" sz="quarter" idx="11"/>
          </p:nvPr>
        </p:nvSpPr>
        <p:spPr/>
        <p:txBody>
          <a:bodyPr/>
          <a:lstStyle>
            <a:lvl1pPr>
              <a:defRPr/>
            </a:lvl1pPr>
          </a:lstStyle>
          <a:p>
            <a:pPr>
              <a:defRPr/>
            </a:pPr>
            <a:endParaRPr lang="fr-FR" dirty="0"/>
          </a:p>
        </p:txBody>
      </p:sp>
      <p:sp>
        <p:nvSpPr>
          <p:cNvPr id="10" name="Espace réservé du numéro de diapositive 5">
            <a:extLst>
              <a:ext uri="{FF2B5EF4-FFF2-40B4-BE49-F238E27FC236}">
                <a16:creationId xmlns:a16="http://schemas.microsoft.com/office/drawing/2014/main" id="{C0FB4B20-0892-4560-AE83-8B211C1C5392}"/>
              </a:ext>
            </a:extLst>
          </p:cNvPr>
          <p:cNvSpPr>
            <a:spLocks noGrp="1"/>
          </p:cNvSpPr>
          <p:nvPr>
            <p:ph type="sldNum" sz="quarter" idx="12"/>
          </p:nvPr>
        </p:nvSpPr>
        <p:spPr/>
        <p:txBody>
          <a:bodyPr/>
          <a:lstStyle>
            <a:lvl1pPr>
              <a:defRPr/>
            </a:lvl1pPr>
          </a:lstStyle>
          <a:p>
            <a:fld id="{B79827A8-A44F-4B12-8F5B-371C667F34B7}" type="slidenum">
              <a:rPr lang="fr-FR" altLang="fr-FR"/>
              <a:pPr/>
              <a:t>‹N°›</a:t>
            </a:fld>
            <a:endParaRPr lang="fr-FR" altLang="fr-FR" dirty="0"/>
          </a:p>
        </p:txBody>
      </p:sp>
      <p:sp>
        <p:nvSpPr>
          <p:cNvPr id="11" name="Bande diagonale 10">
            <a:extLst>
              <a:ext uri="{FF2B5EF4-FFF2-40B4-BE49-F238E27FC236}">
                <a16:creationId xmlns:a16="http://schemas.microsoft.com/office/drawing/2014/main" id="{0E0410D0-01BD-4AC4-9CE8-87750B1CA8C5}"/>
              </a:ext>
            </a:extLst>
          </p:cNvPr>
          <p:cNvSpPr/>
          <p:nvPr userDrawn="1"/>
        </p:nvSpPr>
        <p:spPr>
          <a:xfrm>
            <a:off x="0" y="1"/>
            <a:ext cx="683568" cy="548680"/>
          </a:xfrm>
          <a:prstGeom prst="diagStripe">
            <a:avLst>
              <a:gd name="adj" fmla="val 88912"/>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2" name="Bande diagonale 11">
            <a:extLst>
              <a:ext uri="{FF2B5EF4-FFF2-40B4-BE49-F238E27FC236}">
                <a16:creationId xmlns:a16="http://schemas.microsoft.com/office/drawing/2014/main" id="{541C3368-C818-4EAB-96B9-A8FD381773D8}"/>
              </a:ext>
            </a:extLst>
          </p:cNvPr>
          <p:cNvSpPr/>
          <p:nvPr userDrawn="1"/>
        </p:nvSpPr>
        <p:spPr>
          <a:xfrm>
            <a:off x="0" y="0"/>
            <a:ext cx="899592" cy="731243"/>
          </a:xfrm>
          <a:prstGeom prst="diagStripe">
            <a:avLst>
              <a:gd name="adj" fmla="val 89229"/>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pic>
        <p:nvPicPr>
          <p:cNvPr id="13" name="Image 12">
            <a:extLst>
              <a:ext uri="{FF2B5EF4-FFF2-40B4-BE49-F238E27FC236}">
                <a16:creationId xmlns:a16="http://schemas.microsoft.com/office/drawing/2014/main" id="{50EA9774-AE18-4998-9C98-EBF1357D7E1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1784" y="314655"/>
            <a:ext cx="554787" cy="833177"/>
          </a:xfrm>
          <a:prstGeom prst="rect">
            <a:avLst/>
          </a:prstGeom>
        </p:spPr>
      </p:pic>
      <p:cxnSp>
        <p:nvCxnSpPr>
          <p:cNvPr id="14" name="Connecteur droit 13">
            <a:extLst>
              <a:ext uri="{FF2B5EF4-FFF2-40B4-BE49-F238E27FC236}">
                <a16:creationId xmlns:a16="http://schemas.microsoft.com/office/drawing/2014/main" id="{21AB3461-0055-40DB-8B52-07E5C28CD124}"/>
              </a:ext>
            </a:extLst>
          </p:cNvPr>
          <p:cNvCxnSpPr/>
          <p:nvPr userDrawn="1"/>
        </p:nvCxnSpPr>
        <p:spPr>
          <a:xfrm>
            <a:off x="0" y="6721475"/>
            <a:ext cx="9144000" cy="0"/>
          </a:xfrm>
          <a:prstGeom prst="line">
            <a:avLst/>
          </a:prstGeom>
          <a:ln w="952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5" name="Connecteur droit 14">
            <a:extLst>
              <a:ext uri="{FF2B5EF4-FFF2-40B4-BE49-F238E27FC236}">
                <a16:creationId xmlns:a16="http://schemas.microsoft.com/office/drawing/2014/main" id="{DCF0EDBD-75F2-41AE-AC4F-73691AE1D697}"/>
              </a:ext>
            </a:extLst>
          </p:cNvPr>
          <p:cNvCxnSpPr/>
          <p:nvPr userDrawn="1"/>
        </p:nvCxnSpPr>
        <p:spPr>
          <a:xfrm>
            <a:off x="0" y="6813376"/>
            <a:ext cx="9144000" cy="0"/>
          </a:xfrm>
          <a:prstGeom prst="line">
            <a:avLst/>
          </a:prstGeom>
          <a:ln w="9525">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Bande diagonale 15">
            <a:extLst>
              <a:ext uri="{FF2B5EF4-FFF2-40B4-BE49-F238E27FC236}">
                <a16:creationId xmlns:a16="http://schemas.microsoft.com/office/drawing/2014/main" id="{99199697-1983-4FFD-9B18-5E33E9C79F47}"/>
              </a:ext>
            </a:extLst>
          </p:cNvPr>
          <p:cNvSpPr/>
          <p:nvPr userDrawn="1"/>
        </p:nvSpPr>
        <p:spPr>
          <a:xfrm>
            <a:off x="152400" y="152401"/>
            <a:ext cx="683568" cy="548680"/>
          </a:xfrm>
          <a:prstGeom prst="diagStripe">
            <a:avLst>
              <a:gd name="adj" fmla="val 88912"/>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7" name="Bande diagonale 16">
            <a:extLst>
              <a:ext uri="{FF2B5EF4-FFF2-40B4-BE49-F238E27FC236}">
                <a16:creationId xmlns:a16="http://schemas.microsoft.com/office/drawing/2014/main" id="{F1B95FDE-521A-4EB5-81B8-9B36ABC616A9}"/>
              </a:ext>
            </a:extLst>
          </p:cNvPr>
          <p:cNvSpPr/>
          <p:nvPr userDrawn="1"/>
        </p:nvSpPr>
        <p:spPr>
          <a:xfrm>
            <a:off x="152400" y="152400"/>
            <a:ext cx="899592" cy="731243"/>
          </a:xfrm>
          <a:prstGeom prst="diagStripe">
            <a:avLst>
              <a:gd name="adj" fmla="val 89229"/>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pic>
        <p:nvPicPr>
          <p:cNvPr id="18" name="Image 17">
            <a:extLst>
              <a:ext uri="{FF2B5EF4-FFF2-40B4-BE49-F238E27FC236}">
                <a16:creationId xmlns:a16="http://schemas.microsoft.com/office/drawing/2014/main" id="{7AF357BC-8E3F-48BE-899C-17855F0777F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4184" y="467055"/>
            <a:ext cx="554787" cy="833177"/>
          </a:xfrm>
          <a:prstGeom prst="rect">
            <a:avLst/>
          </a:prstGeom>
        </p:spPr>
      </p:pic>
      <p:cxnSp>
        <p:nvCxnSpPr>
          <p:cNvPr id="19" name="Connecteur droit 18">
            <a:extLst>
              <a:ext uri="{FF2B5EF4-FFF2-40B4-BE49-F238E27FC236}">
                <a16:creationId xmlns:a16="http://schemas.microsoft.com/office/drawing/2014/main" id="{15D28458-2213-4C4C-9003-731F4BDCCA40}"/>
              </a:ext>
            </a:extLst>
          </p:cNvPr>
          <p:cNvCxnSpPr/>
          <p:nvPr userDrawn="1"/>
        </p:nvCxnSpPr>
        <p:spPr>
          <a:xfrm>
            <a:off x="152400" y="6873875"/>
            <a:ext cx="9144000" cy="0"/>
          </a:xfrm>
          <a:prstGeom prst="line">
            <a:avLst/>
          </a:prstGeom>
          <a:ln w="952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20" name="Connecteur droit 19">
            <a:extLst>
              <a:ext uri="{FF2B5EF4-FFF2-40B4-BE49-F238E27FC236}">
                <a16:creationId xmlns:a16="http://schemas.microsoft.com/office/drawing/2014/main" id="{DF9E2BB1-4BAB-4FC6-A366-78FF8CA40178}"/>
              </a:ext>
            </a:extLst>
          </p:cNvPr>
          <p:cNvCxnSpPr/>
          <p:nvPr userDrawn="1"/>
        </p:nvCxnSpPr>
        <p:spPr>
          <a:xfrm>
            <a:off x="152400" y="6965776"/>
            <a:ext cx="9144000" cy="0"/>
          </a:xfrm>
          <a:prstGeom prst="line">
            <a:avLst/>
          </a:prstGeom>
          <a:ln w="952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6001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5" name="Espace réservé du titre 1">
            <a:extLst>
              <a:ext uri="{FF2B5EF4-FFF2-40B4-BE49-F238E27FC236}">
                <a16:creationId xmlns:a16="http://schemas.microsoft.com/office/drawing/2014/main" id="{B7C07E83-352C-448A-BCFC-8D56EEDACB55}"/>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8196" name="Espace réservé du texte 2">
            <a:extLst>
              <a:ext uri="{FF2B5EF4-FFF2-40B4-BE49-F238E27FC236}">
                <a16:creationId xmlns:a16="http://schemas.microsoft.com/office/drawing/2014/main" id="{4E9F9B2A-1030-4612-9168-8BEB15C3FD3F}"/>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a:extLst>
              <a:ext uri="{FF2B5EF4-FFF2-40B4-BE49-F238E27FC236}">
                <a16:creationId xmlns:a16="http://schemas.microsoft.com/office/drawing/2014/main" id="{ACDC2A75-B983-411D-BDF4-5E1299BCBAFC}"/>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33D814C-F2D9-4686-810C-A2548738DF66}" type="datetimeFigureOut">
              <a:rPr lang="fr-FR"/>
              <a:pPr>
                <a:defRPr/>
              </a:pPr>
              <a:t>11/09/2018</a:t>
            </a:fld>
            <a:endParaRPr lang="fr-FR" dirty="0"/>
          </a:p>
        </p:txBody>
      </p:sp>
      <p:sp>
        <p:nvSpPr>
          <p:cNvPr id="5" name="Espace réservé du pied de page 4">
            <a:extLst>
              <a:ext uri="{FF2B5EF4-FFF2-40B4-BE49-F238E27FC236}">
                <a16:creationId xmlns:a16="http://schemas.microsoft.com/office/drawing/2014/main" id="{EEC436AA-B51B-4FE8-ABC2-54E9FBC99A41}"/>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FR" dirty="0"/>
          </a:p>
        </p:txBody>
      </p:sp>
      <p:sp>
        <p:nvSpPr>
          <p:cNvPr id="6" name="Espace réservé du numéro de diapositive 5">
            <a:extLst>
              <a:ext uri="{FF2B5EF4-FFF2-40B4-BE49-F238E27FC236}">
                <a16:creationId xmlns:a16="http://schemas.microsoft.com/office/drawing/2014/main" id="{6081F081-0C62-4A15-B954-44A4894BFFC5}"/>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54BD6B9D-9DEA-4FAA-BE70-5BF9D28DC867}" type="slidenum">
              <a:rPr lang="fr-FR" altLang="fr-FR"/>
              <a:pPr/>
              <a:t>‹N°›</a:t>
            </a:fld>
            <a:endParaRPr lang="fr-FR" altLang="fr-FR" dirty="0"/>
          </a:p>
        </p:txBody>
      </p:sp>
      <p:sp>
        <p:nvSpPr>
          <p:cNvPr id="10" name="Bande diagonale 9">
            <a:extLst>
              <a:ext uri="{FF2B5EF4-FFF2-40B4-BE49-F238E27FC236}">
                <a16:creationId xmlns:a16="http://schemas.microsoft.com/office/drawing/2014/main" id="{18A54356-F2AD-4335-BB62-DBE2E3C82E3C}"/>
              </a:ext>
            </a:extLst>
          </p:cNvPr>
          <p:cNvSpPr/>
          <p:nvPr userDrawn="1"/>
        </p:nvSpPr>
        <p:spPr>
          <a:xfrm>
            <a:off x="0" y="1"/>
            <a:ext cx="683568" cy="548680"/>
          </a:xfrm>
          <a:prstGeom prst="diagStripe">
            <a:avLst>
              <a:gd name="adj" fmla="val 88912"/>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1" name="Bande diagonale 10">
            <a:extLst>
              <a:ext uri="{FF2B5EF4-FFF2-40B4-BE49-F238E27FC236}">
                <a16:creationId xmlns:a16="http://schemas.microsoft.com/office/drawing/2014/main" id="{0E5F0C0C-70A3-4E6F-8A5C-EA1E97ACBFE5}"/>
              </a:ext>
            </a:extLst>
          </p:cNvPr>
          <p:cNvSpPr/>
          <p:nvPr userDrawn="1"/>
        </p:nvSpPr>
        <p:spPr>
          <a:xfrm>
            <a:off x="0" y="0"/>
            <a:ext cx="899592" cy="731243"/>
          </a:xfrm>
          <a:prstGeom prst="diagStripe">
            <a:avLst>
              <a:gd name="adj" fmla="val 89229"/>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pic>
        <p:nvPicPr>
          <p:cNvPr id="12" name="Image 11">
            <a:extLst>
              <a:ext uri="{FF2B5EF4-FFF2-40B4-BE49-F238E27FC236}">
                <a16:creationId xmlns:a16="http://schemas.microsoft.com/office/drawing/2014/main" id="{216FAB2A-54B8-41FF-A5E3-2722790057A0}"/>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341784" y="314655"/>
            <a:ext cx="554787" cy="833177"/>
          </a:xfrm>
          <a:prstGeom prst="rect">
            <a:avLst/>
          </a:prstGeom>
        </p:spPr>
      </p:pic>
      <p:cxnSp>
        <p:nvCxnSpPr>
          <p:cNvPr id="13" name="Connecteur droit 12">
            <a:extLst>
              <a:ext uri="{FF2B5EF4-FFF2-40B4-BE49-F238E27FC236}">
                <a16:creationId xmlns:a16="http://schemas.microsoft.com/office/drawing/2014/main" id="{2A3EA0F7-DDAB-45C4-8565-C787EEC71665}"/>
              </a:ext>
            </a:extLst>
          </p:cNvPr>
          <p:cNvCxnSpPr/>
          <p:nvPr userDrawn="1"/>
        </p:nvCxnSpPr>
        <p:spPr>
          <a:xfrm>
            <a:off x="0" y="6721475"/>
            <a:ext cx="9144000" cy="0"/>
          </a:xfrm>
          <a:prstGeom prst="line">
            <a:avLst/>
          </a:prstGeom>
          <a:ln w="952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4" name="Connecteur droit 13">
            <a:extLst>
              <a:ext uri="{FF2B5EF4-FFF2-40B4-BE49-F238E27FC236}">
                <a16:creationId xmlns:a16="http://schemas.microsoft.com/office/drawing/2014/main" id="{9C70676B-E59C-445B-9F13-3A521E2DA6BC}"/>
              </a:ext>
            </a:extLst>
          </p:cNvPr>
          <p:cNvCxnSpPr/>
          <p:nvPr userDrawn="1"/>
        </p:nvCxnSpPr>
        <p:spPr>
          <a:xfrm>
            <a:off x="0" y="6813376"/>
            <a:ext cx="9144000" cy="0"/>
          </a:xfrm>
          <a:prstGeom prst="line">
            <a:avLst/>
          </a:prstGeom>
          <a:ln w="9525">
            <a:solidFill>
              <a:srgbClr val="FF000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9" r:id="rId7"/>
    <p:sldLayoutId id="2147483950" r:id="rId8"/>
    <p:sldLayoutId id="2147483951" r:id="rId9"/>
    <p:sldLayoutId id="2147483952" r:id="rId10"/>
    <p:sldLayoutId id="2147483953" r:id="rId11"/>
    <p:sldLayoutId id="2147483954"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2.xml"/><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4F7C880-6468-4177-B1B5-33672CFEC541}"/>
              </a:ext>
            </a:extLst>
          </p:cNvPr>
          <p:cNvSpPr/>
          <p:nvPr/>
        </p:nvSpPr>
        <p:spPr>
          <a:xfrm>
            <a:off x="2257674" y="2714620"/>
            <a:ext cx="4314323" cy="923330"/>
          </a:xfrm>
          <a:prstGeom prst="rect">
            <a:avLst/>
          </a:prstGeom>
          <a:noFill/>
        </p:spPr>
        <p:txBody>
          <a:bodyPr wrap="non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defRPr/>
            </a:pPr>
            <a:r>
              <a:rPr lang="fr-FR" sz="5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charset="0"/>
                <a:cs typeface="Arial" charset="0"/>
              </a:rPr>
              <a:t>La f.f.j.d.a.</a:t>
            </a: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FD56BC-2CB6-4ECE-BD17-12FD7E995C8C}"/>
              </a:ext>
            </a:extLst>
          </p:cNvPr>
          <p:cNvSpPr>
            <a:spLocks noGrp="1"/>
          </p:cNvSpPr>
          <p:nvPr>
            <p:ph type="title"/>
          </p:nvPr>
        </p:nvSpPr>
        <p:spPr>
          <a:xfrm>
            <a:off x="457200" y="274638"/>
            <a:ext cx="8229600" cy="457199"/>
          </a:xfrm>
        </p:spPr>
        <p:txBody>
          <a:bodyPr/>
          <a:lstStyle/>
          <a:p>
            <a:r>
              <a:rPr lang="fr-FR" sz="3200" b="1" dirty="0"/>
              <a:t>LES FONDEMENTS DU JUDO</a:t>
            </a:r>
            <a:endParaRPr lang="fr-FR" sz="3200" dirty="0"/>
          </a:p>
        </p:txBody>
      </p:sp>
      <p:sp>
        <p:nvSpPr>
          <p:cNvPr id="3" name="Espace réservé du contenu 2">
            <a:extLst>
              <a:ext uri="{FF2B5EF4-FFF2-40B4-BE49-F238E27FC236}">
                <a16:creationId xmlns:a16="http://schemas.microsoft.com/office/drawing/2014/main" id="{04F4450B-365D-4904-B618-5C734F9069F8}"/>
              </a:ext>
            </a:extLst>
          </p:cNvPr>
          <p:cNvSpPr>
            <a:spLocks noGrp="1"/>
          </p:cNvSpPr>
          <p:nvPr>
            <p:ph idx="1"/>
          </p:nvPr>
        </p:nvSpPr>
        <p:spPr>
          <a:xfrm>
            <a:off x="457200" y="1628800"/>
            <a:ext cx="8229600" cy="1008112"/>
          </a:xfrm>
        </p:spPr>
        <p:txBody>
          <a:bodyPr/>
          <a:lstStyle/>
          <a:p>
            <a:pPr marL="0" indent="0" algn="ctr">
              <a:buNone/>
            </a:pPr>
            <a:r>
              <a:rPr lang="fr-FR" sz="2800" b="1" dirty="0"/>
              <a:t>La pratique du Judo nécessite un ensemble d’éléments essentiels et indissociables. </a:t>
            </a:r>
          </a:p>
          <a:p>
            <a:endParaRPr lang="fr-FR" dirty="0"/>
          </a:p>
        </p:txBody>
      </p:sp>
      <p:sp>
        <p:nvSpPr>
          <p:cNvPr id="5" name="ZoneTexte 4">
            <a:extLst>
              <a:ext uri="{FF2B5EF4-FFF2-40B4-BE49-F238E27FC236}">
                <a16:creationId xmlns:a16="http://schemas.microsoft.com/office/drawing/2014/main" id="{DAC12F00-05E6-471F-A638-84D39031368B}"/>
              </a:ext>
            </a:extLst>
          </p:cNvPr>
          <p:cNvSpPr txBox="1"/>
          <p:nvPr/>
        </p:nvSpPr>
        <p:spPr>
          <a:xfrm>
            <a:off x="4749504" y="2852935"/>
            <a:ext cx="3937296" cy="3108543"/>
          </a:xfrm>
          <a:prstGeom prst="rect">
            <a:avLst/>
          </a:prstGeom>
          <a:noFill/>
        </p:spPr>
        <p:txBody>
          <a:bodyPr wrap="none" rtlCol="0">
            <a:spAutoFit/>
          </a:bodyPr>
          <a:lstStyle/>
          <a:p>
            <a:pPr marL="171450" indent="-171450">
              <a:buFontTx/>
              <a:buChar char="-"/>
            </a:pPr>
            <a:r>
              <a:rPr lang="fr-FR" sz="2800" i="1" dirty="0">
                <a:solidFill>
                  <a:srgbClr val="002060"/>
                </a:solidFill>
              </a:rPr>
              <a:t>L’ukemi </a:t>
            </a:r>
          </a:p>
          <a:p>
            <a:pPr marL="171450" indent="-171450">
              <a:buFontTx/>
              <a:buChar char="-"/>
            </a:pPr>
            <a:r>
              <a:rPr lang="fr-FR" sz="2800" i="1" dirty="0">
                <a:solidFill>
                  <a:srgbClr val="002060"/>
                </a:solidFill>
              </a:rPr>
              <a:t>Les bases techniques </a:t>
            </a:r>
          </a:p>
          <a:p>
            <a:pPr marL="171450" indent="-171450">
              <a:buFontTx/>
              <a:buChar char="-"/>
            </a:pPr>
            <a:r>
              <a:rPr lang="fr-FR" sz="2800" i="1" dirty="0">
                <a:solidFill>
                  <a:srgbClr val="002060"/>
                </a:solidFill>
              </a:rPr>
              <a:t>Le randori </a:t>
            </a:r>
          </a:p>
          <a:p>
            <a:pPr marL="171450" indent="-171450">
              <a:buFontTx/>
              <a:buChar char="-"/>
            </a:pPr>
            <a:r>
              <a:rPr lang="fr-FR" sz="2800" i="1" dirty="0">
                <a:solidFill>
                  <a:srgbClr val="002060"/>
                </a:solidFill>
              </a:rPr>
              <a:t>Le shiai </a:t>
            </a:r>
          </a:p>
          <a:p>
            <a:pPr marL="171450" indent="-171450">
              <a:buFontTx/>
              <a:buChar char="-"/>
            </a:pPr>
            <a:r>
              <a:rPr lang="fr-FR" sz="2800" i="1" dirty="0">
                <a:solidFill>
                  <a:srgbClr val="002060"/>
                </a:solidFill>
              </a:rPr>
              <a:t>Le kata </a:t>
            </a:r>
          </a:p>
          <a:p>
            <a:pPr marL="171450" indent="-171450">
              <a:buFontTx/>
              <a:buChar char="-"/>
            </a:pPr>
            <a:r>
              <a:rPr lang="fr-FR" sz="2800" i="1" dirty="0">
                <a:solidFill>
                  <a:srgbClr val="002060"/>
                </a:solidFill>
              </a:rPr>
              <a:t>Le grade.</a:t>
            </a:r>
          </a:p>
          <a:p>
            <a:endParaRPr lang="fr-FR" sz="2800" dirty="0"/>
          </a:p>
        </p:txBody>
      </p:sp>
      <p:sp>
        <p:nvSpPr>
          <p:cNvPr id="6" name="ZoneTexte 5">
            <a:extLst>
              <a:ext uri="{FF2B5EF4-FFF2-40B4-BE49-F238E27FC236}">
                <a16:creationId xmlns:a16="http://schemas.microsoft.com/office/drawing/2014/main" id="{A3E64E57-73C5-45BC-8AC1-9F7B6F2308E3}"/>
              </a:ext>
            </a:extLst>
          </p:cNvPr>
          <p:cNvSpPr txBox="1"/>
          <p:nvPr/>
        </p:nvSpPr>
        <p:spPr>
          <a:xfrm>
            <a:off x="457200" y="2852936"/>
            <a:ext cx="4297971" cy="3108543"/>
          </a:xfrm>
          <a:prstGeom prst="rect">
            <a:avLst/>
          </a:prstGeom>
          <a:noFill/>
        </p:spPr>
        <p:txBody>
          <a:bodyPr wrap="none" rtlCol="0">
            <a:spAutoFit/>
          </a:bodyPr>
          <a:lstStyle/>
          <a:p>
            <a:pPr marL="171450" indent="-171450">
              <a:buFontTx/>
              <a:buChar char="-"/>
            </a:pPr>
            <a:r>
              <a:rPr lang="fr-FR" sz="2800" i="1" dirty="0">
                <a:solidFill>
                  <a:srgbClr val="002060"/>
                </a:solidFill>
              </a:rPr>
              <a:t> Le Dojo </a:t>
            </a:r>
          </a:p>
          <a:p>
            <a:pPr marL="171450" indent="-171450">
              <a:buFontTx/>
              <a:buChar char="-"/>
            </a:pPr>
            <a:r>
              <a:rPr lang="fr-FR" sz="2800" i="1" dirty="0">
                <a:solidFill>
                  <a:srgbClr val="002060"/>
                </a:solidFill>
              </a:rPr>
              <a:t> Les règles de conduite </a:t>
            </a:r>
          </a:p>
          <a:p>
            <a:pPr marL="171450" indent="-171450">
              <a:buFontTx/>
              <a:buChar char="-"/>
            </a:pPr>
            <a:r>
              <a:rPr lang="fr-FR" sz="2800" i="1" dirty="0">
                <a:solidFill>
                  <a:srgbClr val="002060"/>
                </a:solidFill>
              </a:rPr>
              <a:t> Le judogi </a:t>
            </a:r>
          </a:p>
          <a:p>
            <a:pPr marL="171450" indent="-171450">
              <a:buFontTx/>
              <a:buChar char="-"/>
            </a:pPr>
            <a:r>
              <a:rPr lang="fr-FR" sz="2800" i="1" dirty="0">
                <a:solidFill>
                  <a:srgbClr val="002060"/>
                </a:solidFill>
              </a:rPr>
              <a:t> Le professeur </a:t>
            </a:r>
          </a:p>
          <a:p>
            <a:pPr marL="171450" indent="-171450">
              <a:buFontTx/>
              <a:buChar char="-"/>
            </a:pPr>
            <a:r>
              <a:rPr lang="fr-FR" sz="2800" i="1" dirty="0">
                <a:solidFill>
                  <a:srgbClr val="002060"/>
                </a:solidFill>
              </a:rPr>
              <a:t> Le partenaire </a:t>
            </a:r>
          </a:p>
          <a:p>
            <a:pPr marL="171450" indent="-171450">
              <a:buFontTx/>
              <a:buChar char="-"/>
            </a:pPr>
            <a:r>
              <a:rPr lang="fr-FR" sz="2800" i="1" dirty="0">
                <a:solidFill>
                  <a:srgbClr val="002060"/>
                </a:solidFill>
              </a:rPr>
              <a:t> Le kumi kata </a:t>
            </a:r>
          </a:p>
          <a:p>
            <a:r>
              <a:rPr lang="fr-FR" sz="2800" i="1" dirty="0">
                <a:solidFill>
                  <a:srgbClr val="002060"/>
                </a:solidFill>
              </a:rPr>
              <a:t>- Le salut</a:t>
            </a:r>
            <a:endParaRPr lang="fr-FR" sz="2800" dirty="0"/>
          </a:p>
        </p:txBody>
      </p:sp>
    </p:spTree>
    <p:extLst>
      <p:ext uri="{BB962C8B-B14F-4D97-AF65-F5344CB8AC3E}">
        <p14:creationId xmlns:p14="http://schemas.microsoft.com/office/powerpoint/2010/main" val="392217134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FD56BC-2CB6-4ECE-BD17-12FD7E995C8C}"/>
              </a:ext>
            </a:extLst>
          </p:cNvPr>
          <p:cNvSpPr>
            <a:spLocks noGrp="1"/>
          </p:cNvSpPr>
          <p:nvPr>
            <p:ph type="title"/>
          </p:nvPr>
        </p:nvSpPr>
        <p:spPr>
          <a:xfrm>
            <a:off x="457200" y="274638"/>
            <a:ext cx="8229600" cy="457199"/>
          </a:xfrm>
        </p:spPr>
        <p:txBody>
          <a:bodyPr/>
          <a:lstStyle/>
          <a:p>
            <a:r>
              <a:rPr lang="fr-FR" sz="3200" b="1" dirty="0"/>
              <a:t>LE JUDO EN FRANCE</a:t>
            </a:r>
            <a:endParaRPr lang="fr-FR" sz="3200" dirty="0"/>
          </a:p>
        </p:txBody>
      </p:sp>
      <p:sp>
        <p:nvSpPr>
          <p:cNvPr id="3" name="Espace réservé du contenu 2">
            <a:extLst>
              <a:ext uri="{FF2B5EF4-FFF2-40B4-BE49-F238E27FC236}">
                <a16:creationId xmlns:a16="http://schemas.microsoft.com/office/drawing/2014/main" id="{04F4450B-365D-4904-B618-5C734F9069F8}"/>
              </a:ext>
            </a:extLst>
          </p:cNvPr>
          <p:cNvSpPr>
            <a:spLocks noGrp="1"/>
          </p:cNvSpPr>
          <p:nvPr>
            <p:ph idx="1"/>
          </p:nvPr>
        </p:nvSpPr>
        <p:spPr>
          <a:xfrm>
            <a:off x="457200" y="1023727"/>
            <a:ext cx="8229600" cy="4810546"/>
          </a:xfrm>
        </p:spPr>
        <p:txBody>
          <a:bodyPr/>
          <a:lstStyle/>
          <a:p>
            <a:r>
              <a:rPr lang="fr-FR" b="1" i="1" dirty="0">
                <a:solidFill>
                  <a:srgbClr val="002060"/>
                </a:solidFill>
              </a:rPr>
              <a:t>Le rôle de la FÉDÉRATION FRANÇAISE DE JUDO, JUJITSU, KENDO ET DISCIPLINES ASSOCIÉES est de:</a:t>
            </a:r>
          </a:p>
          <a:p>
            <a:pPr marL="0" indent="0">
              <a:buNone/>
            </a:pPr>
            <a:r>
              <a:rPr lang="fr-FR" i="1" dirty="0">
                <a:solidFill>
                  <a:srgbClr val="002060"/>
                </a:solidFill>
              </a:rPr>
              <a:t>- regrouper l’ensemble des clubs qui adhèrent à une même démarche éducative et éthique, de développer et améliorer la pratique sous toutes ses formes et pour le plus grand nombre. </a:t>
            </a:r>
          </a:p>
        </p:txBody>
      </p:sp>
    </p:spTree>
    <p:extLst>
      <p:ext uri="{BB962C8B-B14F-4D97-AF65-F5344CB8AC3E}">
        <p14:creationId xmlns:p14="http://schemas.microsoft.com/office/powerpoint/2010/main" val="8490966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FD56BC-2CB6-4ECE-BD17-12FD7E995C8C}"/>
              </a:ext>
            </a:extLst>
          </p:cNvPr>
          <p:cNvSpPr>
            <a:spLocks noGrp="1"/>
          </p:cNvSpPr>
          <p:nvPr>
            <p:ph type="title"/>
          </p:nvPr>
        </p:nvSpPr>
        <p:spPr>
          <a:xfrm>
            <a:off x="457200" y="274638"/>
            <a:ext cx="8229600" cy="457199"/>
          </a:xfrm>
        </p:spPr>
        <p:txBody>
          <a:bodyPr/>
          <a:lstStyle/>
          <a:p>
            <a:r>
              <a:rPr lang="fr-FR" sz="3200" b="1" dirty="0">
                <a:solidFill>
                  <a:srgbClr val="002060"/>
                </a:solidFill>
              </a:rPr>
              <a:t>LA CHARTE DU JUDO FRANÇAIS</a:t>
            </a:r>
            <a:endParaRPr lang="fr-FR" sz="3200" dirty="0">
              <a:solidFill>
                <a:srgbClr val="002060"/>
              </a:solidFill>
            </a:endParaRPr>
          </a:p>
        </p:txBody>
      </p:sp>
      <p:sp>
        <p:nvSpPr>
          <p:cNvPr id="3" name="Espace réservé du contenu 2">
            <a:extLst>
              <a:ext uri="{FF2B5EF4-FFF2-40B4-BE49-F238E27FC236}">
                <a16:creationId xmlns:a16="http://schemas.microsoft.com/office/drawing/2014/main" id="{04F4450B-365D-4904-B618-5C734F9069F8}"/>
              </a:ext>
            </a:extLst>
          </p:cNvPr>
          <p:cNvSpPr>
            <a:spLocks noGrp="1"/>
          </p:cNvSpPr>
          <p:nvPr>
            <p:ph idx="1"/>
          </p:nvPr>
        </p:nvSpPr>
        <p:spPr>
          <a:xfrm>
            <a:off x="161502" y="2097357"/>
            <a:ext cx="5052392" cy="2663286"/>
          </a:xfrm>
        </p:spPr>
        <p:txBody>
          <a:bodyPr/>
          <a:lstStyle/>
          <a:p>
            <a:pPr algn="ctr"/>
            <a:r>
              <a:rPr lang="fr-FR" b="1" i="1" dirty="0">
                <a:solidFill>
                  <a:srgbClr val="002060"/>
                </a:solidFill>
              </a:rPr>
              <a:t>Tenant compte des spécificités du Judo et de ses origines, la FFJDA s’est dotée d’un code moral inspiré du « Bushido » </a:t>
            </a:r>
          </a:p>
        </p:txBody>
      </p:sp>
      <p:pic>
        <p:nvPicPr>
          <p:cNvPr id="4" name="Picture 5">
            <a:extLst>
              <a:ext uri="{FF2B5EF4-FFF2-40B4-BE49-F238E27FC236}">
                <a16:creationId xmlns:a16="http://schemas.microsoft.com/office/drawing/2014/main" id="{39190A62-296C-4136-A85E-0584FE89EE53}"/>
              </a:ext>
            </a:extLst>
          </p:cNvPr>
          <p:cNvPicPr>
            <a:picLocks noChangeArrowheads="1"/>
          </p:cNvPicPr>
          <p:nvPr/>
        </p:nvPicPr>
        <p:blipFill rotWithShape="1">
          <a:blip r:embed="rId3">
            <a:extLst>
              <a:ext uri="{28A0092B-C50C-407E-A947-70E740481C1C}">
                <a14:useLocalDpi xmlns:a14="http://schemas.microsoft.com/office/drawing/2010/main" val="0"/>
              </a:ext>
            </a:extLst>
          </a:blip>
          <a:srcRect l="22666" t="4194" r="22976" b="5722"/>
          <a:stretch/>
        </p:blipFill>
        <p:spPr bwMode="auto">
          <a:xfrm>
            <a:off x="5868144" y="1124744"/>
            <a:ext cx="2964160" cy="5328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a:extLst>
              <a:ext uri="{FF2B5EF4-FFF2-40B4-BE49-F238E27FC236}">
                <a16:creationId xmlns:a16="http://schemas.microsoft.com/office/drawing/2014/main" id="{44DFAB30-94E7-49D2-A976-06E633891B03}"/>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116632"/>
            <a:ext cx="1368152" cy="1671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284553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A868C7F-E511-4F3B-B793-32786C8B356B}"/>
              </a:ext>
            </a:extLst>
          </p:cNvPr>
          <p:cNvSpPr>
            <a:spLocks noGrp="1"/>
          </p:cNvSpPr>
          <p:nvPr>
            <p:ph type="title"/>
          </p:nvPr>
        </p:nvSpPr>
        <p:spPr>
          <a:xfrm>
            <a:off x="457200" y="274638"/>
            <a:ext cx="8229600" cy="706090"/>
          </a:xfrm>
        </p:spPr>
        <p:txBody>
          <a:bodyPr/>
          <a:lstStyle/>
          <a:p>
            <a:r>
              <a:rPr lang="fr-FR" b="1" dirty="0">
                <a:solidFill>
                  <a:srgbClr val="002060"/>
                </a:solidFill>
                <a:effectLst>
                  <a:outerShdw blurRad="38100" dist="38100" dir="2700000" algn="tl">
                    <a:srgbClr val="000000">
                      <a:alpha val="43137"/>
                    </a:srgbClr>
                  </a:outerShdw>
                </a:effectLst>
              </a:rPr>
              <a:t>F.F.J.D.A.</a:t>
            </a:r>
          </a:p>
        </p:txBody>
      </p:sp>
      <p:sp>
        <p:nvSpPr>
          <p:cNvPr id="3" name="Espace réservé du contenu 2">
            <a:extLst>
              <a:ext uri="{FF2B5EF4-FFF2-40B4-BE49-F238E27FC236}">
                <a16:creationId xmlns:a16="http://schemas.microsoft.com/office/drawing/2014/main" id="{F6946C8D-2975-4F6D-8E34-AB50073169A8}"/>
              </a:ext>
            </a:extLst>
          </p:cNvPr>
          <p:cNvSpPr>
            <a:spLocks noGrp="1"/>
          </p:cNvSpPr>
          <p:nvPr>
            <p:ph idx="1"/>
          </p:nvPr>
        </p:nvSpPr>
        <p:spPr>
          <a:xfrm>
            <a:off x="611560" y="2132856"/>
            <a:ext cx="8229600" cy="3910744"/>
          </a:xfrm>
        </p:spPr>
        <p:txBody>
          <a:bodyPr/>
          <a:lstStyle/>
          <a:p>
            <a:pPr marL="0" indent="0">
              <a:spcBef>
                <a:spcPts val="0"/>
              </a:spcBef>
              <a:buNone/>
            </a:pPr>
            <a:r>
              <a:rPr lang="fr-FR" sz="3600" b="1" dirty="0"/>
              <a:t>L’école</a:t>
            </a:r>
            <a:r>
              <a:rPr lang="fr-FR" sz="3600" dirty="0"/>
              <a:t> :</a:t>
            </a:r>
            <a:r>
              <a:rPr lang="fr-FR" dirty="0"/>
              <a:t> </a:t>
            </a:r>
            <a:r>
              <a:rPr lang="fr-FR" sz="3600" b="1" dirty="0">
                <a:solidFill>
                  <a:srgbClr val="FF0000"/>
                </a:solidFill>
              </a:rPr>
              <a:t>Participe à l’éducation Nationale</a:t>
            </a:r>
          </a:p>
          <a:p>
            <a:pPr marL="0" indent="0" algn="ctr">
              <a:spcBef>
                <a:spcPts val="0"/>
              </a:spcBef>
              <a:buNone/>
            </a:pPr>
            <a:endParaRPr lang="fr-FR" sz="2800" b="1" dirty="0">
              <a:solidFill>
                <a:srgbClr val="FF0000"/>
              </a:solidFill>
            </a:endParaRPr>
          </a:p>
          <a:p>
            <a:pPr marL="0" indent="0">
              <a:spcBef>
                <a:spcPts val="0"/>
              </a:spcBef>
              <a:buNone/>
            </a:pPr>
            <a:r>
              <a:rPr lang="fr-FR" sz="3600" b="1" dirty="0"/>
              <a:t>Les Familles, le sport </a:t>
            </a:r>
            <a:r>
              <a:rPr lang="fr-FR" dirty="0"/>
              <a:t>et particulièrement le judo </a:t>
            </a:r>
            <a:r>
              <a:rPr lang="fr-FR" dirty="0">
                <a:solidFill>
                  <a:srgbClr val="FF0000"/>
                </a:solidFill>
              </a:rPr>
              <a:t> </a:t>
            </a:r>
            <a:r>
              <a:rPr lang="fr-FR" b="1" dirty="0">
                <a:solidFill>
                  <a:srgbClr val="FF0000"/>
                </a:solidFill>
              </a:rPr>
              <a:t>ont également une très grande part dans l’éducation </a:t>
            </a:r>
            <a:endParaRPr lang="fr-FR" sz="3600" b="1" dirty="0">
              <a:solidFill>
                <a:srgbClr val="FF0000"/>
              </a:solidFill>
            </a:endParaRPr>
          </a:p>
          <a:p>
            <a:pPr algn="ctr">
              <a:spcBef>
                <a:spcPts val="0"/>
              </a:spcBef>
              <a:buFontTx/>
              <a:buChar char="-"/>
            </a:pPr>
            <a:endParaRPr lang="fr-FR" sz="2800" dirty="0"/>
          </a:p>
          <a:p>
            <a:pPr marL="0" indent="0">
              <a:buNone/>
            </a:pPr>
            <a:r>
              <a:rPr lang="fr-FR" i="1" dirty="0"/>
              <a:t>Notre mission de développement est avant tout une action citoyenne.</a:t>
            </a:r>
          </a:p>
        </p:txBody>
      </p:sp>
    </p:spTree>
    <p:extLst>
      <p:ext uri="{BB962C8B-B14F-4D97-AF65-F5344CB8AC3E}">
        <p14:creationId xmlns:p14="http://schemas.microsoft.com/office/powerpoint/2010/main" val="197396844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A868C7F-E511-4F3B-B793-32786C8B356B}"/>
              </a:ext>
            </a:extLst>
          </p:cNvPr>
          <p:cNvSpPr>
            <a:spLocks noGrp="1"/>
          </p:cNvSpPr>
          <p:nvPr>
            <p:ph type="title"/>
          </p:nvPr>
        </p:nvSpPr>
        <p:spPr>
          <a:xfrm>
            <a:off x="457200" y="274638"/>
            <a:ext cx="8229600" cy="706090"/>
          </a:xfrm>
        </p:spPr>
        <p:txBody>
          <a:bodyPr/>
          <a:lstStyle/>
          <a:p>
            <a:r>
              <a:rPr lang="fr-FR" b="1" dirty="0">
                <a:solidFill>
                  <a:srgbClr val="002060"/>
                </a:solidFill>
                <a:effectLst>
                  <a:outerShdw blurRad="38100" dist="38100" dir="2700000" algn="tl">
                    <a:srgbClr val="000000">
                      <a:alpha val="43137"/>
                    </a:srgbClr>
                  </a:outerShdw>
                </a:effectLst>
              </a:rPr>
              <a:t>F.F.J.D.A.</a:t>
            </a:r>
          </a:p>
        </p:txBody>
      </p:sp>
      <p:sp>
        <p:nvSpPr>
          <p:cNvPr id="3" name="Espace réservé du contenu 2">
            <a:extLst>
              <a:ext uri="{FF2B5EF4-FFF2-40B4-BE49-F238E27FC236}">
                <a16:creationId xmlns:a16="http://schemas.microsoft.com/office/drawing/2014/main" id="{F6946C8D-2975-4F6D-8E34-AB50073169A8}"/>
              </a:ext>
            </a:extLst>
          </p:cNvPr>
          <p:cNvSpPr>
            <a:spLocks noGrp="1"/>
          </p:cNvSpPr>
          <p:nvPr>
            <p:ph idx="1"/>
          </p:nvPr>
        </p:nvSpPr>
        <p:spPr>
          <a:xfrm>
            <a:off x="457200" y="1124744"/>
            <a:ext cx="8229600" cy="5616624"/>
          </a:xfrm>
        </p:spPr>
        <p:txBody>
          <a:bodyPr/>
          <a:lstStyle/>
          <a:p>
            <a:pPr marL="0" indent="0">
              <a:spcBef>
                <a:spcPts val="0"/>
              </a:spcBef>
              <a:buNone/>
            </a:pPr>
            <a:r>
              <a:rPr lang="fr-FR" b="1" dirty="0"/>
              <a:t>Nos atouts :</a:t>
            </a:r>
          </a:p>
          <a:p>
            <a:pPr marL="903288" indent="-457200">
              <a:spcBef>
                <a:spcPts val="0"/>
              </a:spcBef>
              <a:buFont typeface="Courier New" panose="02070309020205020404" pitchFamily="49" charset="0"/>
              <a:buChar char="o"/>
            </a:pPr>
            <a:r>
              <a:rPr lang="fr-FR" i="1" dirty="0"/>
              <a:t>La qualité de nos enseignants</a:t>
            </a:r>
          </a:p>
          <a:p>
            <a:pPr marL="903288" indent="-457200">
              <a:spcBef>
                <a:spcPts val="0"/>
              </a:spcBef>
              <a:buFont typeface="Courier New" panose="02070309020205020404" pitchFamily="49" charset="0"/>
              <a:buChar char="o"/>
            </a:pPr>
            <a:r>
              <a:rPr lang="fr-FR" i="1" dirty="0"/>
              <a:t>L’engagement de nos bénévoles</a:t>
            </a:r>
          </a:p>
          <a:p>
            <a:pPr marL="903288" indent="-457200">
              <a:spcBef>
                <a:spcPts val="0"/>
              </a:spcBef>
              <a:buFont typeface="Courier New" panose="02070309020205020404" pitchFamily="49" charset="0"/>
              <a:buChar char="o"/>
            </a:pPr>
            <a:endParaRPr lang="fr-FR" i="1" dirty="0"/>
          </a:p>
          <a:p>
            <a:pPr marL="0" indent="0">
              <a:spcBef>
                <a:spcPts val="0"/>
              </a:spcBef>
              <a:buNone/>
            </a:pPr>
            <a:r>
              <a:rPr lang="fr-FR" b="1" i="1" dirty="0"/>
              <a:t>Nous perdons plus d’enseignants que nous en formons.</a:t>
            </a:r>
          </a:p>
          <a:p>
            <a:pPr marL="0" indent="0">
              <a:spcBef>
                <a:spcPts val="0"/>
              </a:spcBef>
              <a:buNone/>
            </a:pPr>
            <a:r>
              <a:rPr lang="fr-FR" i="1" dirty="0"/>
              <a:t>Objectif : 1  nouvel enseignant pour 1000 licencié par an</a:t>
            </a:r>
          </a:p>
          <a:p>
            <a:pPr marL="0" indent="0">
              <a:spcBef>
                <a:spcPts val="0"/>
              </a:spcBef>
              <a:buNone/>
            </a:pPr>
            <a:endParaRPr lang="fr-FR" i="1" dirty="0"/>
          </a:p>
          <a:p>
            <a:pPr marL="0" indent="0">
              <a:spcBef>
                <a:spcPts val="0"/>
              </a:spcBef>
              <a:buNone/>
            </a:pPr>
            <a:r>
              <a:rPr lang="fr-FR" b="1" i="1" dirty="0"/>
              <a:t>Conserver les ceinture noire au-delà du 1</a:t>
            </a:r>
            <a:r>
              <a:rPr lang="fr-FR" b="1" i="1" baseline="30000" dirty="0"/>
              <a:t>er</a:t>
            </a:r>
            <a:r>
              <a:rPr lang="fr-FR" b="1" i="1" dirty="0"/>
              <a:t> Dan</a:t>
            </a:r>
          </a:p>
          <a:p>
            <a:pPr marL="0" indent="0" algn="ctr">
              <a:spcBef>
                <a:spcPts val="600"/>
              </a:spcBef>
              <a:buNone/>
            </a:pPr>
            <a:r>
              <a:rPr lang="fr-FR" b="1" i="1" dirty="0">
                <a:solidFill>
                  <a:srgbClr val="0000FF"/>
                </a:solidFill>
                <a:effectLst>
                  <a:outerShdw blurRad="38100" dist="38100" dir="2700000" algn="tl">
                    <a:srgbClr val="000000">
                      <a:alpha val="43137"/>
                    </a:srgbClr>
                  </a:outerShdw>
                </a:effectLst>
              </a:rPr>
              <a:t>L’EXEMPLARITE</a:t>
            </a:r>
          </a:p>
        </p:txBody>
      </p:sp>
    </p:spTree>
    <p:extLst>
      <p:ext uri="{BB962C8B-B14F-4D97-AF65-F5344CB8AC3E}">
        <p14:creationId xmlns:p14="http://schemas.microsoft.com/office/powerpoint/2010/main" val="299918091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A868C7F-E511-4F3B-B793-32786C8B356B}"/>
              </a:ext>
            </a:extLst>
          </p:cNvPr>
          <p:cNvSpPr>
            <a:spLocks noGrp="1"/>
          </p:cNvSpPr>
          <p:nvPr>
            <p:ph type="title"/>
          </p:nvPr>
        </p:nvSpPr>
        <p:spPr>
          <a:xfrm>
            <a:off x="457200" y="101082"/>
            <a:ext cx="8229600" cy="706090"/>
          </a:xfrm>
        </p:spPr>
        <p:txBody>
          <a:bodyPr/>
          <a:lstStyle/>
          <a:p>
            <a:r>
              <a:rPr lang="fr-FR" b="1" dirty="0">
                <a:solidFill>
                  <a:srgbClr val="002060"/>
                </a:solidFill>
                <a:effectLst>
                  <a:outerShdw blurRad="38100" dist="38100" dir="2700000" algn="tl">
                    <a:srgbClr val="000000">
                      <a:alpha val="43137"/>
                    </a:srgbClr>
                  </a:outerShdw>
                </a:effectLst>
              </a:rPr>
              <a:t>F.F.J.D.A.</a:t>
            </a:r>
          </a:p>
        </p:txBody>
      </p:sp>
      <p:sp>
        <p:nvSpPr>
          <p:cNvPr id="3" name="Espace réservé du contenu 2">
            <a:extLst>
              <a:ext uri="{FF2B5EF4-FFF2-40B4-BE49-F238E27FC236}">
                <a16:creationId xmlns:a16="http://schemas.microsoft.com/office/drawing/2014/main" id="{F6946C8D-2975-4F6D-8E34-AB50073169A8}"/>
              </a:ext>
            </a:extLst>
          </p:cNvPr>
          <p:cNvSpPr>
            <a:spLocks noGrp="1"/>
          </p:cNvSpPr>
          <p:nvPr>
            <p:ph idx="1"/>
          </p:nvPr>
        </p:nvSpPr>
        <p:spPr>
          <a:xfrm>
            <a:off x="755575" y="1165720"/>
            <a:ext cx="5328592" cy="576064"/>
          </a:xfrm>
        </p:spPr>
        <p:txBody>
          <a:bodyPr/>
          <a:lstStyle/>
          <a:p>
            <a:pPr marL="0" indent="0">
              <a:spcBef>
                <a:spcPts val="0"/>
              </a:spcBef>
              <a:buNone/>
            </a:pPr>
            <a:r>
              <a:rPr lang="fr-FR" altLang="fr-FR" sz="3600" b="1" i="1" u="sng" dirty="0">
                <a:solidFill>
                  <a:srgbClr val="002060"/>
                </a:solidFill>
              </a:rPr>
              <a:t>Le judo et sa diversité</a:t>
            </a:r>
          </a:p>
          <a:p>
            <a:pPr marL="0" indent="0">
              <a:spcBef>
                <a:spcPts val="0"/>
              </a:spcBef>
              <a:buNone/>
            </a:pPr>
            <a:endParaRPr lang="fr-FR" sz="3600" b="1" i="1" u="sng" dirty="0">
              <a:solidFill>
                <a:srgbClr val="002060"/>
              </a:solidFill>
            </a:endParaRPr>
          </a:p>
        </p:txBody>
      </p:sp>
      <p:sp>
        <p:nvSpPr>
          <p:cNvPr id="5" name="Rectangle 3">
            <a:extLst>
              <a:ext uri="{FF2B5EF4-FFF2-40B4-BE49-F238E27FC236}">
                <a16:creationId xmlns:a16="http://schemas.microsoft.com/office/drawing/2014/main" id="{D5994406-C7E1-4002-9E80-0264CABEDEBA}"/>
              </a:ext>
            </a:extLst>
          </p:cNvPr>
          <p:cNvSpPr txBox="1">
            <a:spLocks noChangeArrowheads="1"/>
          </p:cNvSpPr>
          <p:nvPr/>
        </p:nvSpPr>
        <p:spPr bwMode="auto">
          <a:xfrm>
            <a:off x="133724" y="2061266"/>
            <a:ext cx="3286147" cy="2097090"/>
          </a:xfrm>
          <a:prstGeom prst="rect">
            <a:avLst/>
          </a:prstGeom>
          <a:noFill/>
          <a:ln w="9525">
            <a:noFill/>
            <a:miter lim="800000"/>
            <a:headEnd/>
            <a:tailEnd/>
          </a:ln>
        </p:spPr>
        <p:txBody>
          <a:bodyPr/>
          <a:lstStyle/>
          <a:p>
            <a:pPr>
              <a:buClr>
                <a:srgbClr val="CC0000"/>
              </a:buClr>
              <a:defRPr/>
            </a:pPr>
            <a:r>
              <a:rPr lang="fr-FR" sz="3200" b="1" i="1" dirty="0">
                <a:ln>
                  <a:solidFill>
                    <a:sysClr val="windowText" lastClr="000000"/>
                  </a:solidFill>
                </a:ln>
                <a:solidFill>
                  <a:schemeClr val="bg1"/>
                </a:solidFill>
                <a:latin typeface="Arial" charset="0"/>
                <a:cs typeface="Arial" charset="0"/>
              </a:rPr>
              <a:t>Éducation</a:t>
            </a:r>
          </a:p>
          <a:p>
            <a:pPr>
              <a:buClr>
                <a:srgbClr val="CC0000"/>
              </a:buClr>
              <a:defRPr/>
            </a:pPr>
            <a:r>
              <a:rPr lang="fr-FR" sz="3200" b="1" i="1" dirty="0">
                <a:ln>
                  <a:solidFill>
                    <a:sysClr val="windowText" lastClr="000000"/>
                  </a:solidFill>
                </a:ln>
                <a:solidFill>
                  <a:schemeClr val="bg1"/>
                </a:solidFill>
                <a:latin typeface="Arial" charset="0"/>
                <a:cs typeface="Arial" charset="0"/>
              </a:rPr>
              <a:t>Santé</a:t>
            </a:r>
          </a:p>
          <a:p>
            <a:pPr>
              <a:buClr>
                <a:srgbClr val="CC0000"/>
              </a:buClr>
              <a:defRPr/>
            </a:pPr>
            <a:r>
              <a:rPr lang="fr-FR" sz="3200" b="1" i="1" dirty="0">
                <a:ln>
                  <a:solidFill>
                    <a:sysClr val="windowText" lastClr="000000"/>
                  </a:solidFill>
                </a:ln>
                <a:solidFill>
                  <a:schemeClr val="bg1"/>
                </a:solidFill>
                <a:latin typeface="Arial" charset="0"/>
                <a:cs typeface="Arial" charset="0"/>
              </a:rPr>
              <a:t>Loisir</a:t>
            </a:r>
          </a:p>
          <a:p>
            <a:pPr>
              <a:buClr>
                <a:srgbClr val="CC0000"/>
              </a:buClr>
              <a:defRPr/>
            </a:pPr>
            <a:r>
              <a:rPr lang="fr-FR" sz="3200" b="1" i="1" dirty="0">
                <a:ln>
                  <a:solidFill>
                    <a:sysClr val="windowText" lastClr="000000"/>
                  </a:solidFill>
                </a:ln>
                <a:solidFill>
                  <a:schemeClr val="bg1"/>
                </a:solidFill>
                <a:latin typeface="Arial" charset="0"/>
                <a:cs typeface="Arial" charset="0"/>
              </a:rPr>
              <a:t>Social</a:t>
            </a:r>
          </a:p>
          <a:p>
            <a:pPr>
              <a:buClr>
                <a:srgbClr val="CC0000"/>
              </a:buClr>
              <a:defRPr/>
            </a:pPr>
            <a:r>
              <a:rPr lang="fr-FR" sz="3200" b="1" i="1" dirty="0">
                <a:ln>
                  <a:solidFill>
                    <a:sysClr val="windowText" lastClr="000000"/>
                  </a:solidFill>
                </a:ln>
                <a:solidFill>
                  <a:schemeClr val="bg1"/>
                </a:solidFill>
                <a:latin typeface="Arial" charset="0"/>
                <a:cs typeface="Arial" charset="0"/>
              </a:rPr>
              <a:t>Performance</a:t>
            </a:r>
          </a:p>
        </p:txBody>
      </p:sp>
      <p:sp>
        <p:nvSpPr>
          <p:cNvPr id="6" name="Rectangle 3">
            <a:extLst>
              <a:ext uri="{FF2B5EF4-FFF2-40B4-BE49-F238E27FC236}">
                <a16:creationId xmlns:a16="http://schemas.microsoft.com/office/drawing/2014/main" id="{64DF374C-B193-4153-B013-39468F42C13A}"/>
              </a:ext>
            </a:extLst>
          </p:cNvPr>
          <p:cNvSpPr txBox="1">
            <a:spLocks noChangeArrowheads="1"/>
          </p:cNvSpPr>
          <p:nvPr/>
        </p:nvSpPr>
        <p:spPr bwMode="auto">
          <a:xfrm>
            <a:off x="3174397" y="3078904"/>
            <a:ext cx="2795205" cy="2214578"/>
          </a:xfrm>
          <a:prstGeom prst="rect">
            <a:avLst/>
          </a:prstGeom>
          <a:noFill/>
          <a:ln w="9525">
            <a:noFill/>
            <a:miter lim="800000"/>
            <a:headEnd/>
            <a:tailEnd/>
          </a:ln>
        </p:spPr>
        <p:txBody>
          <a:bodyPr/>
          <a:lstStyle/>
          <a:p>
            <a:pPr marL="0" lvl="1">
              <a:buClr>
                <a:srgbClr val="CC0000"/>
              </a:buClr>
              <a:defRPr/>
            </a:pPr>
            <a:r>
              <a:rPr lang="fr-FR" sz="3200" b="1" i="1" dirty="0">
                <a:ln w="3175">
                  <a:solidFill>
                    <a:sysClr val="windowText" lastClr="000000"/>
                  </a:solidFill>
                </a:ln>
                <a:solidFill>
                  <a:srgbClr val="FF6600"/>
                </a:solidFill>
                <a:effectLst>
                  <a:innerShdw blurRad="63500" dist="50800">
                    <a:prstClr val="black">
                      <a:alpha val="50000"/>
                    </a:prstClr>
                  </a:innerShdw>
                </a:effectLst>
                <a:latin typeface="Arial" charset="0"/>
                <a:cs typeface="Arial" charset="0"/>
              </a:rPr>
              <a:t>Sport</a:t>
            </a:r>
          </a:p>
          <a:p>
            <a:pPr>
              <a:buClr>
                <a:srgbClr val="CC0000"/>
              </a:buClr>
              <a:defRPr/>
            </a:pPr>
            <a:r>
              <a:rPr lang="fr-FR" sz="3200" b="1" i="1" dirty="0">
                <a:ln w="3175">
                  <a:solidFill>
                    <a:sysClr val="windowText" lastClr="000000"/>
                  </a:solidFill>
                </a:ln>
                <a:solidFill>
                  <a:srgbClr val="FF6600"/>
                </a:solidFill>
                <a:effectLst>
                  <a:innerShdw blurRad="63500" dist="50800">
                    <a:prstClr val="black">
                      <a:alpha val="50000"/>
                    </a:prstClr>
                  </a:innerShdw>
                </a:effectLst>
                <a:latin typeface="Arial" charset="0"/>
                <a:cs typeface="Arial" charset="0"/>
              </a:rPr>
              <a:t>Self Défense</a:t>
            </a:r>
          </a:p>
          <a:p>
            <a:pPr>
              <a:buClr>
                <a:srgbClr val="CC0000"/>
              </a:buClr>
              <a:defRPr/>
            </a:pPr>
            <a:r>
              <a:rPr lang="fr-FR" sz="3200" b="1" i="1" dirty="0">
                <a:ln w="3175">
                  <a:solidFill>
                    <a:sysClr val="windowText" lastClr="000000"/>
                  </a:solidFill>
                </a:ln>
                <a:solidFill>
                  <a:srgbClr val="FF6600"/>
                </a:solidFill>
                <a:effectLst>
                  <a:innerShdw blurRad="63500" dist="50800">
                    <a:prstClr val="black">
                      <a:alpha val="50000"/>
                    </a:prstClr>
                  </a:innerShdw>
                </a:effectLst>
                <a:latin typeface="Arial" charset="0"/>
                <a:cs typeface="Arial" charset="0"/>
              </a:rPr>
              <a:t>Taïso</a:t>
            </a:r>
          </a:p>
          <a:p>
            <a:pPr>
              <a:buClr>
                <a:srgbClr val="CC0000"/>
              </a:buClr>
              <a:defRPr/>
            </a:pPr>
            <a:r>
              <a:rPr lang="fr-FR" sz="3200" b="1" i="1" dirty="0">
                <a:ln w="3175">
                  <a:solidFill>
                    <a:sysClr val="windowText" lastClr="000000"/>
                  </a:solidFill>
                </a:ln>
                <a:solidFill>
                  <a:srgbClr val="FF6600"/>
                </a:solidFill>
                <a:effectLst>
                  <a:innerShdw blurRad="63500" dist="50800">
                    <a:prstClr val="black">
                      <a:alpha val="50000"/>
                    </a:prstClr>
                  </a:innerShdw>
                </a:effectLst>
                <a:latin typeface="Arial" charset="0"/>
                <a:cs typeface="Arial" charset="0"/>
              </a:rPr>
              <a:t>Philosophie</a:t>
            </a:r>
          </a:p>
        </p:txBody>
      </p:sp>
      <p:sp>
        <p:nvSpPr>
          <p:cNvPr id="7" name="Rectangle 3">
            <a:extLst>
              <a:ext uri="{FF2B5EF4-FFF2-40B4-BE49-F238E27FC236}">
                <a16:creationId xmlns:a16="http://schemas.microsoft.com/office/drawing/2014/main" id="{75B26C48-A6F1-4F27-A4BC-337442998BED}"/>
              </a:ext>
            </a:extLst>
          </p:cNvPr>
          <p:cNvSpPr txBox="1">
            <a:spLocks noChangeArrowheads="1"/>
          </p:cNvSpPr>
          <p:nvPr/>
        </p:nvSpPr>
        <p:spPr bwMode="auto">
          <a:xfrm>
            <a:off x="6460544" y="3429000"/>
            <a:ext cx="2650894" cy="2643206"/>
          </a:xfrm>
          <a:prstGeom prst="rect">
            <a:avLst/>
          </a:prstGeom>
          <a:noFill/>
          <a:ln w="9525">
            <a:noFill/>
            <a:miter lim="800000"/>
            <a:headEnd/>
            <a:tailEnd/>
          </a:ln>
        </p:spPr>
        <p:txBody>
          <a:bodyPr/>
          <a:lstStyle/>
          <a:p>
            <a:pPr>
              <a:buClr>
                <a:srgbClr val="CC0000"/>
              </a:buClr>
              <a:defRPr/>
            </a:pPr>
            <a:r>
              <a:rPr lang="fr-FR" sz="3200" b="1" i="1" dirty="0">
                <a:ln>
                  <a:solidFill>
                    <a:sysClr val="windowText" lastClr="000000"/>
                  </a:solidFill>
                </a:ln>
                <a:solidFill>
                  <a:srgbClr val="0000FF"/>
                </a:solidFill>
                <a:latin typeface="Arial" charset="0"/>
                <a:cs typeface="Arial" charset="0"/>
              </a:rPr>
              <a:t>Éveil Judo</a:t>
            </a:r>
          </a:p>
          <a:p>
            <a:pPr>
              <a:buClr>
                <a:srgbClr val="CC0000"/>
              </a:buClr>
              <a:defRPr/>
            </a:pPr>
            <a:r>
              <a:rPr lang="fr-FR" sz="3200" b="1" i="1" dirty="0">
                <a:ln>
                  <a:solidFill>
                    <a:sysClr val="windowText" lastClr="000000"/>
                  </a:solidFill>
                </a:ln>
                <a:solidFill>
                  <a:srgbClr val="0000FF"/>
                </a:solidFill>
                <a:latin typeface="Arial" charset="0"/>
                <a:cs typeface="Arial" charset="0"/>
              </a:rPr>
              <a:t>Enfants</a:t>
            </a:r>
          </a:p>
          <a:p>
            <a:pPr>
              <a:buClr>
                <a:srgbClr val="CC0000"/>
              </a:buClr>
              <a:defRPr/>
            </a:pPr>
            <a:r>
              <a:rPr lang="fr-FR" sz="3200" b="1" i="1" dirty="0">
                <a:ln>
                  <a:solidFill>
                    <a:sysClr val="windowText" lastClr="000000"/>
                  </a:solidFill>
                </a:ln>
                <a:solidFill>
                  <a:srgbClr val="0000FF"/>
                </a:solidFill>
                <a:latin typeface="Arial" charset="0"/>
                <a:cs typeface="Arial" charset="0"/>
              </a:rPr>
              <a:t>Adolescents</a:t>
            </a:r>
          </a:p>
          <a:p>
            <a:pPr>
              <a:buClr>
                <a:srgbClr val="CC0000"/>
              </a:buClr>
              <a:defRPr/>
            </a:pPr>
            <a:r>
              <a:rPr lang="fr-FR" sz="3200" b="1" i="1" dirty="0">
                <a:ln>
                  <a:solidFill>
                    <a:sysClr val="windowText" lastClr="000000"/>
                  </a:solidFill>
                </a:ln>
                <a:solidFill>
                  <a:srgbClr val="0000FF"/>
                </a:solidFill>
                <a:latin typeface="Arial" charset="0"/>
                <a:cs typeface="Arial" charset="0"/>
              </a:rPr>
              <a:t>Adultes</a:t>
            </a:r>
          </a:p>
          <a:p>
            <a:pPr>
              <a:buClr>
                <a:srgbClr val="CC0000"/>
              </a:buClr>
              <a:defRPr/>
            </a:pPr>
            <a:r>
              <a:rPr lang="fr-FR" sz="3200" b="1" i="1" dirty="0">
                <a:ln>
                  <a:solidFill>
                    <a:sysClr val="windowText" lastClr="000000"/>
                  </a:solidFill>
                </a:ln>
                <a:solidFill>
                  <a:srgbClr val="0000FF"/>
                </a:solidFill>
                <a:latin typeface="Arial" charset="0"/>
                <a:cs typeface="Arial" charset="0"/>
              </a:rPr>
              <a:t>Séniors</a:t>
            </a:r>
            <a:endParaRPr lang="fr-FR" sz="3200" b="1" i="1" kern="0" dirty="0">
              <a:ln>
                <a:solidFill>
                  <a:sysClr val="windowText" lastClr="000000"/>
                </a:solidFill>
              </a:ln>
              <a:solidFill>
                <a:srgbClr val="0000FF"/>
              </a:solidFill>
              <a:latin typeface="+mn-lt"/>
              <a:cs typeface="Arial" charset="0"/>
            </a:endParaRPr>
          </a:p>
        </p:txBody>
      </p:sp>
    </p:spTree>
    <p:extLst>
      <p:ext uri="{BB962C8B-B14F-4D97-AF65-F5344CB8AC3E}">
        <p14:creationId xmlns:p14="http://schemas.microsoft.com/office/powerpoint/2010/main" val="111321517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907108-C3D5-4174-9028-FA1B01CE29ED}"/>
              </a:ext>
            </a:extLst>
          </p:cNvPr>
          <p:cNvSpPr>
            <a:spLocks noGrp="1"/>
          </p:cNvSpPr>
          <p:nvPr>
            <p:ph type="title"/>
          </p:nvPr>
        </p:nvSpPr>
        <p:spPr>
          <a:xfrm>
            <a:off x="457200" y="188640"/>
            <a:ext cx="8229600" cy="639761"/>
          </a:xfrm>
        </p:spPr>
        <p:txBody>
          <a:bodyPr/>
          <a:lstStyle/>
          <a:p>
            <a:r>
              <a:rPr lang="fr-FR" b="1" dirty="0">
                <a:solidFill>
                  <a:srgbClr val="002060"/>
                </a:solidFill>
                <a:effectLst>
                  <a:outerShdw blurRad="38100" dist="38100" dir="2700000" algn="tl">
                    <a:srgbClr val="000000">
                      <a:alpha val="43137"/>
                    </a:srgbClr>
                  </a:outerShdw>
                </a:effectLst>
              </a:rPr>
              <a:t>F.F.J.D.A.</a:t>
            </a:r>
            <a:endParaRPr lang="fr-FR" dirty="0"/>
          </a:p>
        </p:txBody>
      </p:sp>
      <p:sp>
        <p:nvSpPr>
          <p:cNvPr id="3" name="Espace réservé du contenu 2">
            <a:extLst>
              <a:ext uri="{FF2B5EF4-FFF2-40B4-BE49-F238E27FC236}">
                <a16:creationId xmlns:a16="http://schemas.microsoft.com/office/drawing/2014/main" id="{A046D134-F8A4-4504-AD7D-7880F6D3A97D}"/>
              </a:ext>
            </a:extLst>
          </p:cNvPr>
          <p:cNvSpPr>
            <a:spLocks noGrp="1"/>
          </p:cNvSpPr>
          <p:nvPr>
            <p:ph idx="1"/>
          </p:nvPr>
        </p:nvSpPr>
        <p:spPr>
          <a:xfrm>
            <a:off x="282352" y="1988840"/>
            <a:ext cx="8579296" cy="3473227"/>
          </a:xfrm>
        </p:spPr>
        <p:txBody>
          <a:bodyPr/>
          <a:lstStyle/>
          <a:p>
            <a:pPr>
              <a:spcBef>
                <a:spcPts val="0"/>
              </a:spcBef>
              <a:defRPr/>
            </a:pPr>
            <a:endParaRPr lang="fr-FR" i="1" dirty="0"/>
          </a:p>
          <a:p>
            <a:pPr marL="0" indent="0">
              <a:spcBef>
                <a:spcPts val="0"/>
              </a:spcBef>
              <a:buNone/>
              <a:defRPr/>
            </a:pPr>
            <a:r>
              <a:rPr lang="fr-FR" b="1" dirty="0">
                <a:solidFill>
                  <a:srgbClr val="002060"/>
                </a:solidFill>
              </a:rPr>
              <a:t>Des outils numériques au service des activités</a:t>
            </a:r>
          </a:p>
          <a:p>
            <a:pPr marL="0" indent="0">
              <a:spcBef>
                <a:spcPts val="0"/>
              </a:spcBef>
              <a:buNone/>
              <a:defRPr/>
            </a:pPr>
            <a:endParaRPr lang="fr-FR" dirty="0"/>
          </a:p>
          <a:p>
            <a:pPr>
              <a:spcBef>
                <a:spcPts val="0"/>
              </a:spcBef>
              <a:defRPr/>
            </a:pPr>
            <a:r>
              <a:rPr lang="fr-FR" i="1" dirty="0"/>
              <a:t>Un espace licencié</a:t>
            </a:r>
          </a:p>
          <a:p>
            <a:pPr>
              <a:spcBef>
                <a:spcPts val="0"/>
              </a:spcBef>
              <a:defRPr/>
            </a:pPr>
            <a:r>
              <a:rPr lang="fr-FR" i="1" dirty="0"/>
              <a:t>Un espace club</a:t>
            </a:r>
          </a:p>
          <a:p>
            <a:pPr>
              <a:spcBef>
                <a:spcPts val="0"/>
              </a:spcBef>
              <a:defRPr/>
            </a:pPr>
            <a:r>
              <a:rPr lang="fr-FR" i="1" dirty="0"/>
              <a:t>Judo TV</a:t>
            </a:r>
          </a:p>
        </p:txBody>
      </p:sp>
    </p:spTree>
    <p:extLst>
      <p:ext uri="{BB962C8B-B14F-4D97-AF65-F5344CB8AC3E}">
        <p14:creationId xmlns:p14="http://schemas.microsoft.com/office/powerpoint/2010/main" val="289674865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907108-C3D5-4174-9028-FA1B01CE29ED}"/>
              </a:ext>
            </a:extLst>
          </p:cNvPr>
          <p:cNvSpPr>
            <a:spLocks noGrp="1"/>
          </p:cNvSpPr>
          <p:nvPr>
            <p:ph type="title"/>
          </p:nvPr>
        </p:nvSpPr>
        <p:spPr>
          <a:xfrm>
            <a:off x="395536" y="116632"/>
            <a:ext cx="8229600" cy="639761"/>
          </a:xfrm>
        </p:spPr>
        <p:txBody>
          <a:bodyPr/>
          <a:lstStyle/>
          <a:p>
            <a:r>
              <a:rPr lang="fr-FR" b="1" dirty="0">
                <a:solidFill>
                  <a:srgbClr val="002060"/>
                </a:solidFill>
                <a:effectLst>
                  <a:outerShdw blurRad="38100" dist="38100" dir="2700000" algn="tl">
                    <a:srgbClr val="000000">
                      <a:alpha val="43137"/>
                    </a:srgbClr>
                  </a:outerShdw>
                </a:effectLst>
              </a:rPr>
              <a:t>F.F.J.D.A.</a:t>
            </a:r>
            <a:r>
              <a:rPr lang="fr-FR" b="1" dirty="0">
                <a:solidFill>
                  <a:srgbClr val="002060"/>
                </a:solidFill>
              </a:rPr>
              <a:t> </a:t>
            </a:r>
            <a:r>
              <a:rPr lang="fr-FR" sz="2800" b="1" dirty="0">
                <a:solidFill>
                  <a:srgbClr val="002060"/>
                </a:solidFill>
              </a:rPr>
              <a:t>Les activités </a:t>
            </a:r>
            <a:r>
              <a:rPr lang="fr-FR" sz="2800" dirty="0">
                <a:solidFill>
                  <a:srgbClr val="002060"/>
                </a:solidFill>
              </a:rPr>
              <a:t>(</a:t>
            </a:r>
            <a:r>
              <a:rPr lang="fr-FR" sz="2800" i="1" dirty="0"/>
              <a:t>Deux filières d’activités)</a:t>
            </a:r>
            <a:endParaRPr lang="fr-FR" dirty="0"/>
          </a:p>
        </p:txBody>
      </p:sp>
      <p:sp>
        <p:nvSpPr>
          <p:cNvPr id="3" name="Espace réservé du contenu 2">
            <a:extLst>
              <a:ext uri="{FF2B5EF4-FFF2-40B4-BE49-F238E27FC236}">
                <a16:creationId xmlns:a16="http://schemas.microsoft.com/office/drawing/2014/main" id="{A046D134-F8A4-4504-AD7D-7880F6D3A97D}"/>
              </a:ext>
            </a:extLst>
          </p:cNvPr>
          <p:cNvSpPr>
            <a:spLocks noGrp="1"/>
          </p:cNvSpPr>
          <p:nvPr>
            <p:ph idx="1"/>
          </p:nvPr>
        </p:nvSpPr>
        <p:spPr>
          <a:xfrm>
            <a:off x="395536" y="753133"/>
            <a:ext cx="8548264" cy="6029599"/>
          </a:xfrm>
        </p:spPr>
        <p:txBody>
          <a:bodyPr/>
          <a:lstStyle/>
          <a:p>
            <a:pPr marL="0" indent="0">
              <a:spcBef>
                <a:spcPts val="0"/>
              </a:spcBef>
              <a:buNone/>
              <a:defRPr/>
            </a:pPr>
            <a:r>
              <a:rPr lang="fr-FR" b="1" i="1" dirty="0">
                <a:ln w="3175">
                  <a:solidFill>
                    <a:schemeClr val="tx1"/>
                  </a:solidFill>
                </a:ln>
                <a:solidFill>
                  <a:srgbClr val="FF0000"/>
                </a:solidFill>
              </a:rPr>
              <a:t>LE HAUT NIVEAU</a:t>
            </a:r>
          </a:p>
          <a:p>
            <a:pPr>
              <a:spcBef>
                <a:spcPts val="0"/>
              </a:spcBef>
              <a:defRPr/>
            </a:pPr>
            <a:r>
              <a:rPr lang="fr-FR" i="1" dirty="0"/>
              <a:t>Une filière ouverte </a:t>
            </a:r>
            <a:r>
              <a:rPr lang="fr-FR" sz="2400" i="1" dirty="0"/>
              <a:t>(en dehors de l’INSEP) </a:t>
            </a:r>
            <a:r>
              <a:rPr lang="fr-FR" i="1" dirty="0"/>
              <a:t>aux licenciés</a:t>
            </a:r>
          </a:p>
          <a:p>
            <a:pPr>
              <a:spcBef>
                <a:spcPts val="0"/>
              </a:spcBef>
              <a:defRPr/>
            </a:pPr>
            <a:r>
              <a:rPr lang="fr-FR" i="1" dirty="0"/>
              <a:t>Un développement d’au moins un club de HN par région sans support ligue</a:t>
            </a:r>
          </a:p>
          <a:p>
            <a:pPr marL="0" indent="0">
              <a:spcBef>
                <a:spcPts val="0"/>
              </a:spcBef>
              <a:buNone/>
              <a:defRPr/>
            </a:pPr>
            <a:r>
              <a:rPr lang="fr-FR" b="1" i="1" dirty="0">
                <a:ln w="3175">
                  <a:solidFill>
                    <a:schemeClr val="tx1"/>
                  </a:solidFill>
                </a:ln>
                <a:solidFill>
                  <a:srgbClr val="FF0000"/>
                </a:solidFill>
              </a:rPr>
              <a:t>LE LOISIR</a:t>
            </a:r>
          </a:p>
          <a:p>
            <a:pPr>
              <a:spcBef>
                <a:spcPts val="0"/>
              </a:spcBef>
              <a:defRPr/>
            </a:pPr>
            <a:r>
              <a:rPr lang="fr-FR" i="1" dirty="0"/>
              <a:t>Des animations clubs de courte durée pilotées par les comités (2h maximum)</a:t>
            </a:r>
          </a:p>
          <a:p>
            <a:pPr>
              <a:spcBef>
                <a:spcPts val="0"/>
              </a:spcBef>
              <a:defRPr/>
            </a:pPr>
            <a:r>
              <a:rPr lang="fr-FR" i="1" dirty="0"/>
              <a:t>Un arbitrage plus traditionnel adapté aux compétitions loisirs</a:t>
            </a:r>
          </a:p>
          <a:p>
            <a:pPr>
              <a:spcBef>
                <a:spcPts val="0"/>
              </a:spcBef>
              <a:defRPr/>
            </a:pPr>
            <a:r>
              <a:rPr lang="fr-FR" i="1" dirty="0"/>
              <a:t>le jujitsu loisir « self-défense »</a:t>
            </a:r>
          </a:p>
          <a:p>
            <a:pPr>
              <a:spcBef>
                <a:spcPts val="0"/>
              </a:spcBef>
              <a:defRPr/>
            </a:pPr>
            <a:r>
              <a:rPr lang="fr-FR" i="1" dirty="0"/>
              <a:t>Développer le judo et le jujitsu adulte et ceinture de couleur</a:t>
            </a:r>
          </a:p>
        </p:txBody>
      </p:sp>
    </p:spTree>
    <p:extLst>
      <p:ext uri="{BB962C8B-B14F-4D97-AF65-F5344CB8AC3E}">
        <p14:creationId xmlns:p14="http://schemas.microsoft.com/office/powerpoint/2010/main" val="341843349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A868C7F-E511-4F3B-B793-32786C8B356B}"/>
              </a:ext>
            </a:extLst>
          </p:cNvPr>
          <p:cNvSpPr>
            <a:spLocks noGrp="1"/>
          </p:cNvSpPr>
          <p:nvPr>
            <p:ph type="title"/>
          </p:nvPr>
        </p:nvSpPr>
        <p:spPr>
          <a:xfrm>
            <a:off x="447520" y="260648"/>
            <a:ext cx="8229600" cy="706090"/>
          </a:xfrm>
        </p:spPr>
        <p:txBody>
          <a:bodyPr/>
          <a:lstStyle/>
          <a:p>
            <a:r>
              <a:rPr lang="fr-FR" b="1" dirty="0">
                <a:solidFill>
                  <a:srgbClr val="002060"/>
                </a:solidFill>
                <a:effectLst>
                  <a:outerShdw blurRad="38100" dist="38100" dir="2700000" algn="tl">
                    <a:srgbClr val="000000">
                      <a:alpha val="43137"/>
                    </a:srgbClr>
                  </a:outerShdw>
                </a:effectLst>
              </a:rPr>
              <a:t>F.F.J.D.A.</a:t>
            </a:r>
          </a:p>
        </p:txBody>
      </p:sp>
      <p:sp>
        <p:nvSpPr>
          <p:cNvPr id="3" name="Espace réservé du contenu 2">
            <a:extLst>
              <a:ext uri="{FF2B5EF4-FFF2-40B4-BE49-F238E27FC236}">
                <a16:creationId xmlns:a16="http://schemas.microsoft.com/office/drawing/2014/main" id="{F6946C8D-2975-4F6D-8E34-AB50073169A8}"/>
              </a:ext>
            </a:extLst>
          </p:cNvPr>
          <p:cNvSpPr>
            <a:spLocks noGrp="1"/>
          </p:cNvSpPr>
          <p:nvPr>
            <p:ph idx="1"/>
          </p:nvPr>
        </p:nvSpPr>
        <p:spPr>
          <a:xfrm>
            <a:off x="457200" y="1196752"/>
            <a:ext cx="8229600" cy="4968552"/>
          </a:xfrm>
        </p:spPr>
        <p:txBody>
          <a:bodyPr/>
          <a:lstStyle/>
          <a:p>
            <a:pPr marL="0" indent="0" algn="ctr">
              <a:buNone/>
              <a:defRPr/>
            </a:pPr>
            <a:r>
              <a:rPr lang="fr-FR" b="1" dirty="0">
                <a:ln>
                  <a:solidFill>
                    <a:schemeClr val="tx1"/>
                  </a:solidFill>
                </a:ln>
                <a:solidFill>
                  <a:srgbClr val="FF0000"/>
                </a:solidFill>
                <a:latin typeface="Arial Rounded MT Bold" pitchFamily="34" charset="0"/>
                <a:cs typeface="Aharoni" pitchFamily="2" charset="-79"/>
              </a:rPr>
              <a:t>Rayonnement de la FFJDA</a:t>
            </a:r>
          </a:p>
          <a:p>
            <a:pPr marL="0" indent="0" algn="ctr">
              <a:buNone/>
              <a:defRPr/>
            </a:pPr>
            <a:r>
              <a:rPr lang="fr-FR" b="1" dirty="0">
                <a:ln>
                  <a:solidFill>
                    <a:schemeClr val="tx1"/>
                  </a:solidFill>
                </a:ln>
                <a:solidFill>
                  <a:srgbClr val="FF0000"/>
                </a:solidFill>
                <a:latin typeface="Arial Rounded MT Bold" pitchFamily="34" charset="0"/>
                <a:cs typeface="Aharoni" pitchFamily="2" charset="-79"/>
              </a:rPr>
              <a:t>Défendre les valeurs &amp; la culture du judo</a:t>
            </a:r>
          </a:p>
          <a:p>
            <a:pPr>
              <a:buFont typeface="Arial" charset="0"/>
              <a:buChar char="•"/>
              <a:defRPr/>
            </a:pPr>
            <a:endParaRPr lang="fr-FR" sz="2800" dirty="0">
              <a:solidFill>
                <a:srgbClr val="FF0000"/>
              </a:solidFill>
              <a:latin typeface="Arial Rounded MT Bold" pitchFamily="34" charset="0"/>
              <a:cs typeface="Aharoni" pitchFamily="2" charset="-79"/>
            </a:endParaRPr>
          </a:p>
          <a:p>
            <a:pPr lvl="1">
              <a:buFont typeface="Arial" charset="0"/>
              <a:buChar char="–"/>
              <a:defRPr/>
            </a:pPr>
            <a:r>
              <a:rPr lang="fr-FR" sz="2400" dirty="0">
                <a:solidFill>
                  <a:schemeClr val="accent1">
                    <a:lumMod val="50000"/>
                  </a:schemeClr>
                </a:solidFill>
                <a:latin typeface="Arial Rounded MT Bold" pitchFamily="34" charset="0"/>
                <a:cs typeface="Aharoni" pitchFamily="2" charset="-79"/>
              </a:rPr>
              <a:t>Monde du sport</a:t>
            </a:r>
          </a:p>
          <a:p>
            <a:pPr lvl="1">
              <a:buFont typeface="Arial" charset="0"/>
              <a:buChar char="–"/>
              <a:defRPr/>
            </a:pPr>
            <a:r>
              <a:rPr lang="fr-FR" sz="2400" dirty="0">
                <a:solidFill>
                  <a:schemeClr val="accent1">
                    <a:lumMod val="50000"/>
                  </a:schemeClr>
                </a:solidFill>
                <a:latin typeface="Arial Rounded MT Bold" pitchFamily="34" charset="0"/>
                <a:cs typeface="Aharoni" pitchFamily="2" charset="-79"/>
              </a:rPr>
              <a:t>Monde économique</a:t>
            </a:r>
          </a:p>
          <a:p>
            <a:pPr lvl="1">
              <a:buFont typeface="Arial" charset="0"/>
              <a:buChar char="–"/>
              <a:defRPr/>
            </a:pPr>
            <a:r>
              <a:rPr lang="fr-FR" sz="2400" dirty="0">
                <a:solidFill>
                  <a:schemeClr val="accent1">
                    <a:lumMod val="50000"/>
                  </a:schemeClr>
                </a:solidFill>
                <a:latin typeface="Arial Rounded MT Bold" pitchFamily="34" charset="0"/>
                <a:cs typeface="Aharoni" pitchFamily="2" charset="-79"/>
              </a:rPr>
              <a:t>Monde politique</a:t>
            </a:r>
          </a:p>
          <a:p>
            <a:pPr lvl="1">
              <a:buFont typeface="Arial" charset="0"/>
              <a:buChar char="–"/>
              <a:defRPr/>
            </a:pPr>
            <a:r>
              <a:rPr lang="fr-FR" sz="2400" dirty="0">
                <a:solidFill>
                  <a:schemeClr val="accent1">
                    <a:lumMod val="50000"/>
                  </a:schemeClr>
                </a:solidFill>
                <a:latin typeface="Arial Rounded MT Bold" pitchFamily="34" charset="0"/>
                <a:cs typeface="Aharoni" pitchFamily="2" charset="-79"/>
              </a:rPr>
              <a:t>Grand public</a:t>
            </a:r>
            <a:endParaRPr lang="fr-FR" dirty="0">
              <a:solidFill>
                <a:schemeClr val="accent1">
                  <a:lumMod val="50000"/>
                </a:schemeClr>
              </a:solidFill>
              <a:latin typeface="Arial Rounded MT Bold" pitchFamily="34" charset="0"/>
              <a:cs typeface="Aharoni" pitchFamily="2" charset="-79"/>
            </a:endParaRPr>
          </a:p>
          <a:p>
            <a:pPr lvl="1">
              <a:buFont typeface="Arial" charset="0"/>
              <a:buChar char="–"/>
              <a:defRPr/>
            </a:pPr>
            <a:r>
              <a:rPr lang="fr-FR" sz="2400" dirty="0">
                <a:solidFill>
                  <a:schemeClr val="accent1">
                    <a:lumMod val="50000"/>
                  </a:schemeClr>
                </a:solidFill>
                <a:latin typeface="Arial Rounded MT Bold" pitchFamily="34" charset="0"/>
                <a:cs typeface="Aharoni" pitchFamily="2" charset="-79"/>
              </a:rPr>
              <a:t>Continuer à prendre une place importante dans la société  civile qui nous entoure.</a:t>
            </a:r>
          </a:p>
          <a:p>
            <a:pPr marL="457200" lvl="1" indent="0">
              <a:buNone/>
              <a:defRPr/>
            </a:pPr>
            <a:endParaRPr lang="fr-FR" sz="2400" dirty="0">
              <a:solidFill>
                <a:schemeClr val="accent1">
                  <a:lumMod val="50000"/>
                </a:schemeClr>
              </a:solidFill>
              <a:latin typeface="Arial Rounded MT Bold" pitchFamily="34" charset="0"/>
              <a:cs typeface="Aharoni" pitchFamily="2" charset="-79"/>
            </a:endParaRPr>
          </a:p>
          <a:p>
            <a:pPr marL="0" indent="0" algn="ctr">
              <a:spcBef>
                <a:spcPts val="0"/>
              </a:spcBef>
              <a:buNone/>
            </a:pPr>
            <a:r>
              <a:rPr lang="fr-FR" dirty="0">
                <a:solidFill>
                  <a:schemeClr val="accent1">
                    <a:lumMod val="50000"/>
                  </a:schemeClr>
                </a:solidFill>
                <a:latin typeface="Arial Rounded MT Bold" pitchFamily="34" charset="0"/>
                <a:cs typeface="Aharoni" pitchFamily="2" charset="-79"/>
              </a:rPr>
              <a:t>Réussite des JEUX de PARIS 2024</a:t>
            </a:r>
          </a:p>
          <a:p>
            <a:pPr marL="0" indent="0">
              <a:spcBef>
                <a:spcPts val="0"/>
              </a:spcBef>
              <a:buNone/>
            </a:pPr>
            <a:endParaRPr lang="fr-FR" i="1" dirty="0"/>
          </a:p>
        </p:txBody>
      </p:sp>
    </p:spTree>
    <p:extLst>
      <p:ext uri="{BB962C8B-B14F-4D97-AF65-F5344CB8AC3E}">
        <p14:creationId xmlns:p14="http://schemas.microsoft.com/office/powerpoint/2010/main" val="310460804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A868C7F-E511-4F3B-B793-32786C8B356B}"/>
              </a:ext>
            </a:extLst>
          </p:cNvPr>
          <p:cNvSpPr>
            <a:spLocks noGrp="1"/>
          </p:cNvSpPr>
          <p:nvPr>
            <p:ph type="title"/>
          </p:nvPr>
        </p:nvSpPr>
        <p:spPr>
          <a:xfrm>
            <a:off x="457200" y="274638"/>
            <a:ext cx="8229600" cy="706090"/>
          </a:xfrm>
        </p:spPr>
        <p:txBody>
          <a:bodyPr/>
          <a:lstStyle/>
          <a:p>
            <a:r>
              <a:rPr lang="fr-FR" b="1" dirty="0">
                <a:solidFill>
                  <a:srgbClr val="002060"/>
                </a:solidFill>
                <a:effectLst>
                  <a:outerShdw blurRad="38100" dist="38100" dir="2700000" algn="tl">
                    <a:srgbClr val="000000">
                      <a:alpha val="43137"/>
                    </a:srgbClr>
                  </a:outerShdw>
                </a:effectLst>
              </a:rPr>
              <a:t>F.F.J.D.A.</a:t>
            </a:r>
          </a:p>
        </p:txBody>
      </p:sp>
      <p:sp>
        <p:nvSpPr>
          <p:cNvPr id="3" name="Espace réservé du contenu 2">
            <a:extLst>
              <a:ext uri="{FF2B5EF4-FFF2-40B4-BE49-F238E27FC236}">
                <a16:creationId xmlns:a16="http://schemas.microsoft.com/office/drawing/2014/main" id="{F6946C8D-2975-4F6D-8E34-AB50073169A8}"/>
              </a:ext>
            </a:extLst>
          </p:cNvPr>
          <p:cNvSpPr>
            <a:spLocks noGrp="1"/>
          </p:cNvSpPr>
          <p:nvPr>
            <p:ph idx="1"/>
          </p:nvPr>
        </p:nvSpPr>
        <p:spPr>
          <a:xfrm>
            <a:off x="457200" y="1340768"/>
            <a:ext cx="8229600" cy="4968552"/>
          </a:xfrm>
        </p:spPr>
        <p:txBody>
          <a:bodyPr/>
          <a:lstStyle/>
          <a:p>
            <a:pPr>
              <a:spcBef>
                <a:spcPts val="0"/>
              </a:spcBef>
            </a:pPr>
            <a:r>
              <a:rPr lang="fr-FR" i="1" dirty="0"/>
              <a:t>Le sport est un bien commun au service de la société</a:t>
            </a:r>
          </a:p>
          <a:p>
            <a:pPr>
              <a:spcBef>
                <a:spcPts val="0"/>
              </a:spcBef>
            </a:pPr>
            <a:endParaRPr lang="fr-FR" i="1" dirty="0"/>
          </a:p>
          <a:p>
            <a:pPr>
              <a:spcBef>
                <a:spcPts val="0"/>
              </a:spcBef>
            </a:pPr>
            <a:r>
              <a:rPr lang="fr-FR" i="1" dirty="0"/>
              <a:t>Le sport n’est pas une dépense mais un investissement</a:t>
            </a:r>
          </a:p>
          <a:p>
            <a:pPr>
              <a:spcBef>
                <a:spcPts val="0"/>
              </a:spcBef>
            </a:pPr>
            <a:endParaRPr lang="fr-FR" i="1" dirty="0"/>
          </a:p>
          <a:p>
            <a:pPr>
              <a:spcBef>
                <a:spcPts val="0"/>
              </a:spcBef>
            </a:pPr>
            <a:r>
              <a:rPr lang="fr-FR" i="1" dirty="0"/>
              <a:t>Investissons-nous pour défendre ses valeurs et combattre ses excès</a:t>
            </a:r>
          </a:p>
          <a:p>
            <a:pPr>
              <a:spcBef>
                <a:spcPts val="0"/>
              </a:spcBef>
            </a:pPr>
            <a:endParaRPr lang="fr-FR" i="1" dirty="0"/>
          </a:p>
          <a:p>
            <a:pPr>
              <a:spcBef>
                <a:spcPts val="0"/>
              </a:spcBef>
            </a:pPr>
            <a:endParaRPr lang="fr-FR" i="1" dirty="0"/>
          </a:p>
        </p:txBody>
      </p:sp>
    </p:spTree>
    <p:extLst>
      <p:ext uri="{BB962C8B-B14F-4D97-AF65-F5344CB8AC3E}">
        <p14:creationId xmlns:p14="http://schemas.microsoft.com/office/powerpoint/2010/main" val="338806228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FD56BC-2CB6-4ECE-BD17-12FD7E995C8C}"/>
              </a:ext>
            </a:extLst>
          </p:cNvPr>
          <p:cNvSpPr>
            <a:spLocks noGrp="1"/>
          </p:cNvSpPr>
          <p:nvPr>
            <p:ph type="title"/>
          </p:nvPr>
        </p:nvSpPr>
        <p:spPr>
          <a:xfrm>
            <a:off x="457200" y="274638"/>
            <a:ext cx="8229600" cy="994122"/>
          </a:xfrm>
        </p:spPr>
        <p:txBody>
          <a:bodyPr/>
          <a:lstStyle/>
          <a:p>
            <a:pPr marL="342900" lvl="0" indent="-342900" eaLnBrk="1" hangingPunct="1">
              <a:spcBef>
                <a:spcPct val="20000"/>
              </a:spcBef>
              <a:defRPr/>
            </a:pPr>
            <a:r>
              <a:rPr lang="fr-FR" sz="3600" b="1" kern="0" dirty="0">
                <a:solidFill>
                  <a:srgbClr val="002060"/>
                </a:solidFill>
                <a:ea typeface="+mn-ea"/>
                <a:cs typeface="+mn-cs"/>
              </a:rPr>
              <a:t>Méthode d’Éducation Physique et Mentale par la pratique</a:t>
            </a:r>
            <a:br>
              <a:rPr lang="fr-FR" sz="3600" b="1" kern="0" dirty="0">
                <a:solidFill>
                  <a:srgbClr val="002060"/>
                </a:solidFill>
                <a:ea typeface="+mn-ea"/>
                <a:cs typeface="+mn-cs"/>
              </a:rPr>
            </a:br>
            <a:endParaRPr lang="fr-FR" sz="2000" dirty="0"/>
          </a:p>
        </p:txBody>
      </p:sp>
      <p:sp>
        <p:nvSpPr>
          <p:cNvPr id="3" name="Espace réservé du contenu 2">
            <a:extLst>
              <a:ext uri="{FF2B5EF4-FFF2-40B4-BE49-F238E27FC236}">
                <a16:creationId xmlns:a16="http://schemas.microsoft.com/office/drawing/2014/main" id="{04F4450B-365D-4904-B618-5C734F9069F8}"/>
              </a:ext>
            </a:extLst>
          </p:cNvPr>
          <p:cNvSpPr>
            <a:spLocks noGrp="1"/>
          </p:cNvSpPr>
          <p:nvPr>
            <p:ph idx="1"/>
          </p:nvPr>
        </p:nvSpPr>
        <p:spPr>
          <a:xfrm>
            <a:off x="683568" y="1700808"/>
            <a:ext cx="8229600" cy="3730426"/>
          </a:xfrm>
        </p:spPr>
        <p:txBody>
          <a:bodyPr/>
          <a:lstStyle/>
          <a:p>
            <a:pPr marL="0" indent="0">
              <a:buNone/>
            </a:pPr>
            <a:r>
              <a:rPr lang="fr-FR" sz="2800" i="1" dirty="0">
                <a:solidFill>
                  <a:srgbClr val="002060"/>
                </a:solidFill>
              </a:rPr>
              <a:t>Le but premier de Maître Jigoro Kano était de développer les valeurs éducatives à partir de la pratique du Judo</a:t>
            </a:r>
          </a:p>
          <a:p>
            <a:pPr marL="0" indent="0">
              <a:buNone/>
            </a:pPr>
            <a:endParaRPr lang="fr-FR" sz="2800" i="1" dirty="0">
              <a:solidFill>
                <a:srgbClr val="002060"/>
              </a:solidFill>
            </a:endParaRPr>
          </a:p>
          <a:p>
            <a:pPr marL="0" indent="0">
              <a:buNone/>
            </a:pPr>
            <a:r>
              <a:rPr lang="fr-FR" sz="2800" i="1" kern="0" dirty="0">
                <a:effectLst>
                  <a:outerShdw blurRad="38100" dist="38100" dir="2700000" algn="tl">
                    <a:srgbClr val="000000">
                      <a:alpha val="43137"/>
                    </a:srgbClr>
                  </a:outerShdw>
                </a:effectLst>
                <a:latin typeface="Arial Narrow" pitchFamily="34" charset="0"/>
              </a:rPr>
              <a:t>«</a:t>
            </a:r>
            <a:r>
              <a:rPr lang="fr-FR" sz="2800" i="1" dirty="0">
                <a:solidFill>
                  <a:srgbClr val="002060"/>
                </a:solidFill>
              </a:rPr>
              <a:t> …a pour objectif principal de favoriser l’épanouissement harmonieux de la personne humaine et le développement de la citoyenneté.»</a:t>
            </a:r>
          </a:p>
          <a:p>
            <a:pPr marL="0" indent="0" algn="ctr">
              <a:buNone/>
            </a:pPr>
            <a:r>
              <a:rPr lang="fr-FR" sz="4000" i="1" dirty="0">
                <a:solidFill>
                  <a:srgbClr val="FF0000"/>
                </a:solidFill>
              </a:rPr>
              <a:t>l’homme utile à la société. </a:t>
            </a:r>
          </a:p>
        </p:txBody>
      </p:sp>
    </p:spTree>
    <p:extLst>
      <p:ext uri="{BB962C8B-B14F-4D97-AF65-F5344CB8AC3E}">
        <p14:creationId xmlns:p14="http://schemas.microsoft.com/office/powerpoint/2010/main" val="362200750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Espace réservé du contenu 2">
            <a:extLst>
              <a:ext uri="{FF2B5EF4-FFF2-40B4-BE49-F238E27FC236}">
                <a16:creationId xmlns:a16="http://schemas.microsoft.com/office/drawing/2014/main" id="{94E8A0B6-50AD-41E5-8507-C72A3C19DA32}"/>
              </a:ext>
            </a:extLst>
          </p:cNvPr>
          <p:cNvSpPr>
            <a:spLocks noGrp="1"/>
          </p:cNvSpPr>
          <p:nvPr>
            <p:ph idx="1"/>
          </p:nvPr>
        </p:nvSpPr>
        <p:spPr>
          <a:xfrm>
            <a:off x="0" y="928688"/>
            <a:ext cx="9144000" cy="5257800"/>
          </a:xfrm>
        </p:spPr>
        <p:txBody>
          <a:bodyPr/>
          <a:lstStyle/>
          <a:p>
            <a:pPr>
              <a:buFont typeface="Arial" charset="0"/>
              <a:buChar char="•"/>
              <a:defRPr/>
            </a:pPr>
            <a:r>
              <a:rPr lang="fr-FR" sz="2400" dirty="0">
                <a:solidFill>
                  <a:srgbClr val="FF0000"/>
                </a:solidFill>
                <a:latin typeface="Arial Rounded MT Bold" pitchFamily="34" charset="0"/>
                <a:cs typeface="Aharoni" pitchFamily="2" charset="-79"/>
              </a:rPr>
              <a:t>Être au service des clubs</a:t>
            </a:r>
          </a:p>
          <a:p>
            <a:pPr>
              <a:buFont typeface="Arial" charset="0"/>
              <a:buChar char="•"/>
              <a:defRPr/>
            </a:pPr>
            <a:r>
              <a:rPr lang="fr-FR" sz="2400" dirty="0">
                <a:solidFill>
                  <a:srgbClr val="FF0000"/>
                </a:solidFill>
                <a:latin typeface="Arial Rounded MT Bold" pitchFamily="34" charset="0"/>
                <a:cs typeface="Aharoni" pitchFamily="2" charset="-79"/>
              </a:rPr>
              <a:t>Défendre les grands principes du Judo</a:t>
            </a:r>
          </a:p>
          <a:p>
            <a:pPr lvl="1">
              <a:buFont typeface="Arial" charset="0"/>
              <a:buChar char="–"/>
              <a:defRPr/>
            </a:pPr>
            <a:r>
              <a:rPr lang="fr-FR" sz="2400" dirty="0">
                <a:solidFill>
                  <a:schemeClr val="accent1">
                    <a:lumMod val="50000"/>
                  </a:schemeClr>
                </a:solidFill>
                <a:latin typeface="Arial Rounded MT Bold" pitchFamily="34" charset="0"/>
                <a:cs typeface="Aharoni" pitchFamily="2" charset="-79"/>
              </a:rPr>
              <a:t>Entraide et prospérité mutuelle</a:t>
            </a:r>
          </a:p>
          <a:p>
            <a:pPr lvl="1">
              <a:buFont typeface="Arial" charset="0"/>
              <a:buChar char="–"/>
              <a:defRPr/>
            </a:pPr>
            <a:r>
              <a:rPr lang="fr-FR" sz="2400" dirty="0">
                <a:solidFill>
                  <a:schemeClr val="accent1">
                    <a:lumMod val="50000"/>
                  </a:schemeClr>
                </a:solidFill>
                <a:latin typeface="Arial Rounded MT Bold" pitchFamily="34" charset="0"/>
                <a:cs typeface="Aharoni" pitchFamily="2" charset="-79"/>
              </a:rPr>
              <a:t>Utilisation optimale de l’énergie</a:t>
            </a:r>
          </a:p>
          <a:p>
            <a:pPr lvl="1">
              <a:buFont typeface="Arial" charset="0"/>
              <a:buChar char="–"/>
              <a:defRPr/>
            </a:pPr>
            <a:endParaRPr lang="fr-FR" sz="500" dirty="0">
              <a:solidFill>
                <a:schemeClr val="accent1">
                  <a:lumMod val="50000"/>
                </a:schemeClr>
              </a:solidFill>
              <a:latin typeface="Arial Rounded MT Bold" pitchFamily="34" charset="0"/>
              <a:cs typeface="Aharoni" pitchFamily="2" charset="-79"/>
            </a:endParaRPr>
          </a:p>
          <a:p>
            <a:pPr marL="342900" lvl="1" indent="-342900">
              <a:buFont typeface="Arial" charset="0"/>
              <a:buChar char="•"/>
              <a:defRPr/>
            </a:pPr>
            <a:r>
              <a:rPr lang="fr-FR" sz="2400" dirty="0">
                <a:solidFill>
                  <a:srgbClr val="FF0000"/>
                </a:solidFill>
                <a:latin typeface="Arial Rounded MT Bold" pitchFamily="34" charset="0"/>
                <a:cs typeface="Aharoni" pitchFamily="2" charset="-79"/>
              </a:rPr>
              <a:t>Faire appliquer </a:t>
            </a:r>
            <a:r>
              <a:rPr lang="fr-FR" sz="2400" dirty="0">
                <a:solidFill>
                  <a:schemeClr val="accent1">
                    <a:lumMod val="50000"/>
                  </a:schemeClr>
                </a:solidFill>
                <a:latin typeface="Arial Rounded MT Bold" pitchFamily="34" charset="0"/>
                <a:cs typeface="Aharoni" pitchFamily="2" charset="-79"/>
              </a:rPr>
              <a:t>les textes et règlements approuvés en assemblée générale de la FFJDA</a:t>
            </a:r>
          </a:p>
          <a:p>
            <a:pPr>
              <a:buFont typeface="Arial" charset="0"/>
              <a:buChar char="•"/>
              <a:defRPr/>
            </a:pPr>
            <a:r>
              <a:rPr lang="fr-FR" sz="2400" dirty="0">
                <a:solidFill>
                  <a:srgbClr val="FF0000"/>
                </a:solidFill>
                <a:latin typeface="Arial Rounded MT Bold" pitchFamily="34" charset="0"/>
                <a:cs typeface="Aharoni" pitchFamily="2" charset="-79"/>
              </a:rPr>
              <a:t>Développer la synergie siège / Organismes Territoriaux Délégataires</a:t>
            </a:r>
          </a:p>
          <a:p>
            <a:pPr marL="342900" lvl="1" indent="-342900">
              <a:buFont typeface="Arial" charset="0"/>
              <a:buChar char="•"/>
              <a:defRPr/>
            </a:pPr>
            <a:r>
              <a:rPr lang="fr-FR" sz="2400" dirty="0">
                <a:solidFill>
                  <a:schemeClr val="accent1">
                    <a:lumMod val="50000"/>
                  </a:schemeClr>
                </a:solidFill>
                <a:latin typeface="Arial Rounded MT Bold" pitchFamily="34" charset="0"/>
                <a:cs typeface="Aharoni" pitchFamily="2" charset="-79"/>
              </a:rPr>
              <a:t>Maintenir la </a:t>
            </a:r>
            <a:r>
              <a:rPr lang="fr-FR" sz="2400" dirty="0">
                <a:solidFill>
                  <a:srgbClr val="FF0000"/>
                </a:solidFill>
                <a:latin typeface="Arial Rounded MT Bold" pitchFamily="34" charset="0"/>
                <a:cs typeface="Aharoni" pitchFamily="2" charset="-79"/>
              </a:rPr>
              <a:t>cohérence </a:t>
            </a:r>
            <a:r>
              <a:rPr lang="fr-FR" sz="2400" dirty="0">
                <a:solidFill>
                  <a:schemeClr val="accent1">
                    <a:lumMod val="50000"/>
                  </a:schemeClr>
                </a:solidFill>
                <a:latin typeface="Arial Rounded MT Bold" pitchFamily="34" charset="0"/>
                <a:cs typeface="Aharoni" pitchFamily="2" charset="-79"/>
              </a:rPr>
              <a:t>générale de nos activités en adéquation avec notre culture</a:t>
            </a:r>
          </a:p>
          <a:p>
            <a:pPr>
              <a:buFont typeface="Arial" charset="0"/>
              <a:buChar char="•"/>
              <a:defRPr/>
            </a:pPr>
            <a:r>
              <a:rPr lang="fr-FR" sz="2400" dirty="0">
                <a:solidFill>
                  <a:schemeClr val="accent1">
                    <a:lumMod val="50000"/>
                  </a:schemeClr>
                </a:solidFill>
                <a:latin typeface="Arial Rounded MT Bold" pitchFamily="34" charset="0"/>
                <a:cs typeface="Aharoni" pitchFamily="2" charset="-79"/>
              </a:rPr>
              <a:t>Être un acteur social actif et </a:t>
            </a:r>
            <a:r>
              <a:rPr lang="fr-FR" sz="2400" dirty="0">
                <a:solidFill>
                  <a:srgbClr val="FF0000"/>
                </a:solidFill>
                <a:latin typeface="Arial Rounded MT Bold" pitchFamily="34" charset="0"/>
                <a:cs typeface="Aharoni" pitchFamily="2" charset="-79"/>
              </a:rPr>
              <a:t>défendre les valeurs citoyennes</a:t>
            </a:r>
          </a:p>
          <a:p>
            <a:pPr>
              <a:buFont typeface="Arial" charset="0"/>
              <a:buChar char="•"/>
              <a:defRPr/>
            </a:pPr>
            <a:r>
              <a:rPr lang="fr-FR" sz="2400" b="1" dirty="0">
                <a:solidFill>
                  <a:schemeClr val="accent1">
                    <a:lumMod val="50000"/>
                  </a:schemeClr>
                </a:solidFill>
                <a:latin typeface="Arial Rounded MT Bold" pitchFamily="34" charset="0"/>
                <a:cs typeface="Aharoni" pitchFamily="2" charset="-79"/>
              </a:rPr>
              <a:t>Assurer nos missions de service public</a:t>
            </a:r>
          </a:p>
        </p:txBody>
      </p:sp>
      <p:sp>
        <p:nvSpPr>
          <p:cNvPr id="4" name="Rectangle 3">
            <a:extLst>
              <a:ext uri="{FF2B5EF4-FFF2-40B4-BE49-F238E27FC236}">
                <a16:creationId xmlns:a16="http://schemas.microsoft.com/office/drawing/2014/main" id="{CBEA6508-C1C1-4358-8E49-C6C223AFAD08}"/>
              </a:ext>
            </a:extLst>
          </p:cNvPr>
          <p:cNvSpPr/>
          <p:nvPr/>
        </p:nvSpPr>
        <p:spPr>
          <a:xfrm>
            <a:off x="5724128" y="-13364"/>
            <a:ext cx="3224344" cy="923330"/>
          </a:xfrm>
          <a:prstGeom prst="rect">
            <a:avLst/>
          </a:prstGeom>
          <a:noFill/>
        </p:spPr>
        <p:txBody>
          <a:bodyPr wrap="none">
            <a:spAutoFit/>
          </a:bodyPr>
          <a:lstStyle/>
          <a:p>
            <a:pPr algn="ctr">
              <a:defRPr/>
            </a:pPr>
            <a:r>
              <a:rPr lang="fr-FR"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charset="0"/>
                <a:cs typeface="Arial" charset="0"/>
              </a:rPr>
              <a:t>F.F.J.D.A.</a:t>
            </a: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re 1">
            <a:extLst>
              <a:ext uri="{FF2B5EF4-FFF2-40B4-BE49-F238E27FC236}">
                <a16:creationId xmlns:a16="http://schemas.microsoft.com/office/drawing/2014/main" id="{2DDB71F4-1FB9-491E-8E24-3C2F40AE74F8}"/>
              </a:ext>
            </a:extLst>
          </p:cNvPr>
          <p:cNvSpPr>
            <a:spLocks noGrp="1"/>
          </p:cNvSpPr>
          <p:nvPr>
            <p:ph type="title"/>
          </p:nvPr>
        </p:nvSpPr>
        <p:spPr>
          <a:xfrm>
            <a:off x="0" y="0"/>
            <a:ext cx="3328988" cy="857250"/>
          </a:xfrm>
        </p:spPr>
        <p:txBody>
          <a:bodyPr/>
          <a:lstStyle/>
          <a:p>
            <a:pPr eaLnBrk="1" hangingPunct="1"/>
            <a:r>
              <a:rPr lang="fr-FR" altLang="fr-FR" dirty="0"/>
              <a:t>Gouvernance</a:t>
            </a:r>
          </a:p>
        </p:txBody>
      </p:sp>
      <p:sp>
        <p:nvSpPr>
          <p:cNvPr id="3" name="Espace réservé du contenu 2">
            <a:extLst>
              <a:ext uri="{FF2B5EF4-FFF2-40B4-BE49-F238E27FC236}">
                <a16:creationId xmlns:a16="http://schemas.microsoft.com/office/drawing/2014/main" id="{39573CD3-5434-4E41-8AF9-B47B25214325}"/>
              </a:ext>
            </a:extLst>
          </p:cNvPr>
          <p:cNvSpPr>
            <a:spLocks noGrp="1"/>
          </p:cNvSpPr>
          <p:nvPr>
            <p:ph idx="1"/>
          </p:nvPr>
        </p:nvSpPr>
        <p:spPr>
          <a:xfrm>
            <a:off x="214313" y="785813"/>
            <a:ext cx="8929687" cy="6072187"/>
          </a:xfrm>
        </p:spPr>
        <p:txBody>
          <a:bodyPr/>
          <a:lstStyle/>
          <a:p>
            <a:pPr algn="ctr" eaLnBrk="1" hangingPunct="1">
              <a:buClr>
                <a:srgbClr val="CC0000"/>
              </a:buClr>
              <a:buFont typeface="Arial" charset="0"/>
              <a:buNone/>
              <a:defRPr/>
            </a:pPr>
            <a:r>
              <a:rPr lang="fr-FR" i="1" dirty="0">
                <a:solidFill>
                  <a:srgbClr val="FF0000"/>
                </a:solidFill>
              </a:rPr>
              <a:t>Missions</a:t>
            </a:r>
            <a:endParaRPr lang="fr-FR" sz="1000" i="1" dirty="0">
              <a:solidFill>
                <a:srgbClr val="FF0000"/>
              </a:solidFill>
            </a:endParaRPr>
          </a:p>
          <a:p>
            <a:pPr marL="366713" eaLnBrk="1" hangingPunct="1">
              <a:buClr>
                <a:srgbClr val="CC0000"/>
              </a:buClr>
              <a:defRPr/>
            </a:pPr>
            <a:r>
              <a:rPr lang="fr-FR" b="1" dirty="0">
                <a:solidFill>
                  <a:srgbClr val="3333CC"/>
                </a:solidFill>
              </a:rPr>
              <a:t> </a:t>
            </a:r>
            <a:r>
              <a:rPr lang="fr-FR" b="1" dirty="0">
                <a:solidFill>
                  <a:srgbClr val="C00000"/>
                </a:solidFill>
              </a:rPr>
              <a:t>AG</a:t>
            </a:r>
            <a:r>
              <a:rPr lang="fr-FR" b="1" dirty="0">
                <a:solidFill>
                  <a:srgbClr val="3333CC"/>
                </a:solidFill>
              </a:rPr>
              <a:t> fédérale : détermine la politique</a:t>
            </a:r>
          </a:p>
          <a:p>
            <a:pPr marL="366713" eaLnBrk="1" hangingPunct="1">
              <a:buClr>
                <a:srgbClr val="CC0000"/>
              </a:buClr>
              <a:defRPr/>
            </a:pPr>
            <a:endParaRPr lang="fr-FR" sz="600" b="1" dirty="0">
              <a:solidFill>
                <a:srgbClr val="3333CC"/>
              </a:solidFill>
            </a:endParaRPr>
          </a:p>
          <a:p>
            <a:pPr marL="366713" eaLnBrk="1" hangingPunct="1">
              <a:buClr>
                <a:srgbClr val="CC0000"/>
              </a:buClr>
              <a:defRPr/>
            </a:pPr>
            <a:r>
              <a:rPr lang="fr-FR" b="1" dirty="0">
                <a:solidFill>
                  <a:srgbClr val="3333CC"/>
                </a:solidFill>
              </a:rPr>
              <a:t> </a:t>
            </a:r>
            <a:r>
              <a:rPr lang="fr-FR" b="1" dirty="0">
                <a:solidFill>
                  <a:srgbClr val="C00000"/>
                </a:solidFill>
              </a:rPr>
              <a:t>Siège</a:t>
            </a:r>
            <a:r>
              <a:rPr lang="fr-FR" b="1" dirty="0">
                <a:solidFill>
                  <a:srgbClr val="3333CC"/>
                </a:solidFill>
              </a:rPr>
              <a:t> = Suivi de la politique </a:t>
            </a:r>
            <a:br>
              <a:rPr lang="fr-FR" b="1" dirty="0">
                <a:solidFill>
                  <a:srgbClr val="3333CC"/>
                </a:solidFill>
              </a:rPr>
            </a:br>
            <a:r>
              <a:rPr lang="fr-FR" b="1" dirty="0">
                <a:solidFill>
                  <a:srgbClr val="3333CC"/>
                </a:solidFill>
              </a:rPr>
              <a:t> (coordination - contrôle - impulsion)</a:t>
            </a:r>
          </a:p>
          <a:p>
            <a:pPr marL="366713" eaLnBrk="1" hangingPunct="1">
              <a:buClr>
                <a:srgbClr val="CC0000"/>
              </a:buClr>
              <a:defRPr/>
            </a:pPr>
            <a:endParaRPr lang="fr-FR" sz="600" b="1" dirty="0">
              <a:solidFill>
                <a:srgbClr val="3333CC"/>
              </a:solidFill>
            </a:endParaRPr>
          </a:p>
          <a:p>
            <a:pPr marL="366713" eaLnBrk="1" hangingPunct="1">
              <a:buClr>
                <a:srgbClr val="CC0000"/>
              </a:buClr>
              <a:defRPr/>
            </a:pPr>
            <a:r>
              <a:rPr lang="fr-FR" b="1" dirty="0">
                <a:solidFill>
                  <a:srgbClr val="C00000"/>
                </a:solidFill>
              </a:rPr>
              <a:t> Ligues </a:t>
            </a:r>
            <a:r>
              <a:rPr lang="fr-FR" b="1" dirty="0">
                <a:solidFill>
                  <a:srgbClr val="3333CC"/>
                </a:solidFill>
              </a:rPr>
              <a:t>= Coordination des actions </a:t>
            </a:r>
            <a:br>
              <a:rPr lang="fr-FR" b="1" dirty="0">
                <a:solidFill>
                  <a:srgbClr val="3333CC"/>
                </a:solidFill>
              </a:rPr>
            </a:br>
            <a:r>
              <a:rPr lang="fr-FR" b="1" dirty="0">
                <a:solidFill>
                  <a:srgbClr val="3333CC"/>
                </a:solidFill>
              </a:rPr>
              <a:t>  de la  région - service et contrôle -</a:t>
            </a:r>
          </a:p>
          <a:p>
            <a:pPr marL="366713" eaLnBrk="1" hangingPunct="1">
              <a:buClr>
                <a:srgbClr val="CC0000"/>
              </a:buClr>
              <a:defRPr/>
            </a:pPr>
            <a:endParaRPr lang="fr-FR" sz="600" b="1" dirty="0">
              <a:solidFill>
                <a:srgbClr val="3333CC"/>
              </a:solidFill>
            </a:endParaRPr>
          </a:p>
          <a:p>
            <a:pPr marL="366713" eaLnBrk="1" hangingPunct="1">
              <a:buClr>
                <a:srgbClr val="CC0000"/>
              </a:buClr>
              <a:defRPr/>
            </a:pPr>
            <a:r>
              <a:rPr lang="fr-FR" b="1" dirty="0">
                <a:solidFill>
                  <a:srgbClr val="3333CC"/>
                </a:solidFill>
              </a:rPr>
              <a:t> </a:t>
            </a:r>
            <a:r>
              <a:rPr lang="fr-FR" b="1" dirty="0">
                <a:solidFill>
                  <a:srgbClr val="C00000"/>
                </a:solidFill>
              </a:rPr>
              <a:t>Comité</a:t>
            </a:r>
            <a:r>
              <a:rPr lang="fr-FR" b="1" dirty="0">
                <a:solidFill>
                  <a:srgbClr val="3333CC"/>
                </a:solidFill>
              </a:rPr>
              <a:t> = Action, contact</a:t>
            </a:r>
            <a:endParaRPr lang="fr-FR" dirty="0"/>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4" descr="lever%20de%20soleil04">
            <a:extLst>
              <a:ext uri="{FF2B5EF4-FFF2-40B4-BE49-F238E27FC236}">
                <a16:creationId xmlns:a16="http://schemas.microsoft.com/office/drawing/2014/main" id="{C9007D83-F67E-4169-9DD3-30154F1AEEAF}"/>
              </a:ext>
            </a:extLst>
          </p:cNvPr>
          <p:cNvPicPr>
            <a:picLocks noGrp="1" noChangeAspect="1" noChangeArrowheads="1" noCrop="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0" y="0"/>
            <a:ext cx="9144000" cy="6858000"/>
          </a:xfrm>
          <a:noFill/>
        </p:spPr>
      </p:pic>
      <p:pic>
        <p:nvPicPr>
          <p:cNvPr id="131079" name="Picture 7" descr="da-vinci">
            <a:extLst>
              <a:ext uri="{FF2B5EF4-FFF2-40B4-BE49-F238E27FC236}">
                <a16:creationId xmlns:a16="http://schemas.microsoft.com/office/drawing/2014/main" id="{1AA70976-E8BE-4557-BB7A-3FB970760AB9}"/>
              </a:ext>
            </a:extLst>
          </p:cNvPr>
          <p:cNvPicPr>
            <a:picLocks noGrp="1"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5940152" y="836712"/>
            <a:ext cx="2905076" cy="3773778"/>
          </a:xfrm>
          <a:noFill/>
        </p:spPr>
      </p:pic>
      <p:sp>
        <p:nvSpPr>
          <p:cNvPr id="131083" name="Rectangle 11">
            <a:extLst>
              <a:ext uri="{FF2B5EF4-FFF2-40B4-BE49-F238E27FC236}">
                <a16:creationId xmlns:a16="http://schemas.microsoft.com/office/drawing/2014/main" id="{5455AD46-7ECC-4499-8419-C4875E044C3F}"/>
              </a:ext>
            </a:extLst>
          </p:cNvPr>
          <p:cNvSpPr>
            <a:spLocks noChangeArrowheads="1"/>
          </p:cNvSpPr>
          <p:nvPr/>
        </p:nvSpPr>
        <p:spPr bwMode="auto">
          <a:xfrm>
            <a:off x="0" y="5072063"/>
            <a:ext cx="9144000" cy="1785937"/>
          </a:xfrm>
          <a:prstGeom prst="rect">
            <a:avLst/>
          </a:prstGeom>
          <a:noFill/>
          <a:ln w="38100">
            <a:noFill/>
            <a:miter lim="800000"/>
            <a:headEnd/>
            <a:tailEnd/>
          </a:ln>
        </p:spPr>
        <p:txBody>
          <a:bodyPr/>
          <a:lstStyle/>
          <a:p>
            <a:pPr marL="3175" indent="11113">
              <a:lnSpc>
                <a:spcPct val="80000"/>
              </a:lnSpc>
              <a:spcBef>
                <a:spcPct val="20000"/>
              </a:spcBef>
              <a:defRPr/>
            </a:pPr>
            <a:r>
              <a:rPr lang="fr-FR" sz="3200" b="1" i="1" dirty="0">
                <a:solidFill>
                  <a:schemeClr val="bg1"/>
                </a:solidFill>
                <a:effectLst>
                  <a:outerShdw blurRad="38100" dist="38100" dir="2700000" algn="tl">
                    <a:srgbClr val="000000">
                      <a:alpha val="43137"/>
                    </a:srgbClr>
                  </a:outerShdw>
                </a:effectLst>
                <a:latin typeface="Arial" charset="0"/>
                <a:cs typeface="Arial" charset="0"/>
              </a:rPr>
              <a:t>La survie de l’humanité</a:t>
            </a:r>
          </a:p>
          <a:p>
            <a:pPr marL="3175" indent="11113">
              <a:lnSpc>
                <a:spcPct val="80000"/>
              </a:lnSpc>
              <a:spcBef>
                <a:spcPct val="20000"/>
              </a:spcBef>
              <a:buFont typeface="Wingdings" pitchFamily="2" charset="2"/>
              <a:buNone/>
              <a:defRPr/>
            </a:pPr>
            <a:r>
              <a:rPr lang="fr-FR" sz="3200" b="1" i="1" dirty="0">
                <a:solidFill>
                  <a:schemeClr val="bg1"/>
                </a:solidFill>
                <a:effectLst>
                  <a:outerShdw blurRad="38100" dist="38100" dir="2700000" algn="tl">
                    <a:srgbClr val="000000">
                      <a:alpha val="43137"/>
                    </a:srgbClr>
                  </a:outerShdw>
                </a:effectLst>
                <a:latin typeface="Arial" charset="0"/>
                <a:cs typeface="Arial" charset="0"/>
              </a:rPr>
              <a:t>passe par le respect et la préservation</a:t>
            </a:r>
          </a:p>
          <a:p>
            <a:pPr marL="3175" indent="11113">
              <a:lnSpc>
                <a:spcPct val="80000"/>
              </a:lnSpc>
              <a:spcBef>
                <a:spcPct val="20000"/>
              </a:spcBef>
              <a:defRPr/>
            </a:pPr>
            <a:r>
              <a:rPr lang="fr-FR" sz="3200" b="1" i="1" dirty="0">
                <a:solidFill>
                  <a:schemeClr val="bg1"/>
                </a:solidFill>
                <a:effectLst>
                  <a:outerShdw blurRad="38100" dist="38100" dir="2700000" algn="tl">
                    <a:srgbClr val="000000">
                      <a:alpha val="43137"/>
                    </a:srgbClr>
                  </a:outerShdw>
                </a:effectLst>
                <a:latin typeface="Arial" charset="0"/>
                <a:cs typeface="Arial" charset="0"/>
              </a:rPr>
              <a:t>de son environnement  et de son patrimoine naturel</a:t>
            </a: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131079"/>
                                        </p:tgtEl>
                                        <p:attrNameLst>
                                          <p:attrName>style.visibility</p:attrName>
                                        </p:attrNameLst>
                                      </p:cBhvr>
                                      <p:to>
                                        <p:strVal val="visible"/>
                                      </p:to>
                                    </p:set>
                                    <p:animEffect transition="in" filter="fade">
                                      <p:cBhvr>
                                        <p:cTn id="7" dur="2000"/>
                                        <p:tgtEl>
                                          <p:spTgt spid="131079"/>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31083"/>
                                        </p:tgtEl>
                                        <p:attrNameLst>
                                          <p:attrName>style.visibility</p:attrName>
                                        </p:attrNameLst>
                                      </p:cBhvr>
                                      <p:to>
                                        <p:strVal val="visible"/>
                                      </p:to>
                                    </p:set>
                                    <p:animEffect transition="in" filter="fade">
                                      <p:cBhvr>
                                        <p:cTn id="11" dur="2000"/>
                                        <p:tgtEl>
                                          <p:spTgt spid="1310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8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FD56BC-2CB6-4ECE-BD17-12FD7E995C8C}"/>
              </a:ext>
            </a:extLst>
          </p:cNvPr>
          <p:cNvSpPr>
            <a:spLocks noGrp="1"/>
          </p:cNvSpPr>
          <p:nvPr>
            <p:ph type="title"/>
          </p:nvPr>
        </p:nvSpPr>
        <p:spPr>
          <a:xfrm>
            <a:off x="457200" y="274638"/>
            <a:ext cx="8229600" cy="634082"/>
          </a:xfrm>
        </p:spPr>
        <p:txBody>
          <a:bodyPr/>
          <a:lstStyle/>
          <a:p>
            <a:r>
              <a:rPr lang="fr-FR" sz="6600" b="1" i="1" dirty="0">
                <a:solidFill>
                  <a:srgbClr val="0070C0"/>
                </a:solidFill>
                <a:effectLst>
                  <a:outerShdw blurRad="38100" dist="38100" dir="2700000" algn="tl">
                    <a:srgbClr val="000000">
                      <a:alpha val="43137"/>
                    </a:srgbClr>
                  </a:outerShdw>
                </a:effectLst>
              </a:rPr>
              <a:t>LA F.F.J.D.A.</a:t>
            </a:r>
          </a:p>
        </p:txBody>
      </p:sp>
      <p:sp>
        <p:nvSpPr>
          <p:cNvPr id="3" name="Espace réservé du contenu 2">
            <a:extLst>
              <a:ext uri="{FF2B5EF4-FFF2-40B4-BE49-F238E27FC236}">
                <a16:creationId xmlns:a16="http://schemas.microsoft.com/office/drawing/2014/main" id="{04F4450B-365D-4904-B618-5C734F9069F8}"/>
              </a:ext>
            </a:extLst>
          </p:cNvPr>
          <p:cNvSpPr>
            <a:spLocks noGrp="1"/>
          </p:cNvSpPr>
          <p:nvPr>
            <p:ph idx="1"/>
          </p:nvPr>
        </p:nvSpPr>
        <p:spPr>
          <a:xfrm>
            <a:off x="457200" y="2348880"/>
            <a:ext cx="8229600" cy="4234482"/>
          </a:xfrm>
        </p:spPr>
        <p:txBody>
          <a:bodyPr/>
          <a:lstStyle/>
          <a:p>
            <a:pPr algn="ctr"/>
            <a:r>
              <a:rPr lang="fr-FR" sz="4000" b="1" dirty="0">
                <a:solidFill>
                  <a:srgbClr val="0070C0"/>
                </a:solidFill>
                <a:effectLst>
                  <a:outerShdw blurRad="38100" dist="38100" dir="2700000" algn="tl">
                    <a:srgbClr val="000000">
                      <a:alpha val="43137"/>
                    </a:srgbClr>
                  </a:outerShdw>
                </a:effectLst>
              </a:rPr>
              <a:t>La FFJDA qui a délégation ministérielle pour l’organisation du Judo en France est reconnue d’utilité publique</a:t>
            </a:r>
          </a:p>
        </p:txBody>
      </p:sp>
    </p:spTree>
    <p:extLst>
      <p:ext uri="{BB962C8B-B14F-4D97-AF65-F5344CB8AC3E}">
        <p14:creationId xmlns:p14="http://schemas.microsoft.com/office/powerpoint/2010/main" val="129522154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FD56BC-2CB6-4ECE-BD17-12FD7E995C8C}"/>
              </a:ext>
            </a:extLst>
          </p:cNvPr>
          <p:cNvSpPr>
            <a:spLocks noGrp="1"/>
          </p:cNvSpPr>
          <p:nvPr>
            <p:ph type="title"/>
          </p:nvPr>
        </p:nvSpPr>
        <p:spPr>
          <a:xfrm>
            <a:off x="457200" y="274638"/>
            <a:ext cx="2026568" cy="457199"/>
          </a:xfrm>
        </p:spPr>
        <p:txBody>
          <a:bodyPr/>
          <a:lstStyle/>
          <a:p>
            <a:r>
              <a:rPr lang="fr-FR" sz="2000" b="1" dirty="0"/>
              <a:t>F.F.J.D.A.</a:t>
            </a:r>
          </a:p>
        </p:txBody>
      </p:sp>
      <p:sp>
        <p:nvSpPr>
          <p:cNvPr id="3" name="Espace réservé du contenu 2">
            <a:extLst>
              <a:ext uri="{FF2B5EF4-FFF2-40B4-BE49-F238E27FC236}">
                <a16:creationId xmlns:a16="http://schemas.microsoft.com/office/drawing/2014/main" id="{04F4450B-365D-4904-B618-5C734F9069F8}"/>
              </a:ext>
            </a:extLst>
          </p:cNvPr>
          <p:cNvSpPr>
            <a:spLocks noGrp="1"/>
          </p:cNvSpPr>
          <p:nvPr>
            <p:ph idx="1"/>
          </p:nvPr>
        </p:nvSpPr>
        <p:spPr>
          <a:xfrm>
            <a:off x="457200" y="2132856"/>
            <a:ext cx="8229600" cy="4450506"/>
          </a:xfrm>
        </p:spPr>
        <p:txBody>
          <a:bodyPr/>
          <a:lstStyle/>
          <a:p>
            <a:pPr marL="0" indent="0" algn="ctr">
              <a:buNone/>
            </a:pPr>
            <a:r>
              <a:rPr lang="fr-FR" sz="4800" i="1" dirty="0">
                <a:solidFill>
                  <a:srgbClr val="002060"/>
                </a:solidFill>
              </a:rPr>
              <a:t>Notre fédération a pour mission première</a:t>
            </a:r>
          </a:p>
          <a:p>
            <a:pPr marL="0" indent="0" algn="ctr">
              <a:buNone/>
            </a:pPr>
            <a:r>
              <a:rPr lang="fr-FR" sz="4800" b="1" i="1" dirty="0">
                <a:solidFill>
                  <a:srgbClr val="FF0000"/>
                </a:solidFill>
              </a:rPr>
              <a:t>« l’Éducation de l’Homme ».</a:t>
            </a:r>
          </a:p>
        </p:txBody>
      </p:sp>
    </p:spTree>
    <p:extLst>
      <p:ext uri="{BB962C8B-B14F-4D97-AF65-F5344CB8AC3E}">
        <p14:creationId xmlns:p14="http://schemas.microsoft.com/office/powerpoint/2010/main" val="2615155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FD56BC-2CB6-4ECE-BD17-12FD7E995C8C}"/>
              </a:ext>
            </a:extLst>
          </p:cNvPr>
          <p:cNvSpPr>
            <a:spLocks noGrp="1"/>
          </p:cNvSpPr>
          <p:nvPr>
            <p:ph type="title"/>
          </p:nvPr>
        </p:nvSpPr>
        <p:spPr>
          <a:xfrm>
            <a:off x="457200" y="274638"/>
            <a:ext cx="8229600" cy="457199"/>
          </a:xfrm>
        </p:spPr>
        <p:txBody>
          <a:bodyPr/>
          <a:lstStyle/>
          <a:p>
            <a:endParaRPr lang="fr-FR" sz="2000" dirty="0"/>
          </a:p>
        </p:txBody>
      </p:sp>
      <p:sp>
        <p:nvSpPr>
          <p:cNvPr id="3" name="Espace réservé du contenu 2">
            <a:extLst>
              <a:ext uri="{FF2B5EF4-FFF2-40B4-BE49-F238E27FC236}">
                <a16:creationId xmlns:a16="http://schemas.microsoft.com/office/drawing/2014/main" id="{04F4450B-365D-4904-B618-5C734F9069F8}"/>
              </a:ext>
            </a:extLst>
          </p:cNvPr>
          <p:cNvSpPr>
            <a:spLocks noGrp="1"/>
          </p:cNvSpPr>
          <p:nvPr>
            <p:ph idx="1"/>
          </p:nvPr>
        </p:nvSpPr>
        <p:spPr>
          <a:xfrm>
            <a:off x="457200" y="1628800"/>
            <a:ext cx="8229600" cy="4954562"/>
          </a:xfrm>
        </p:spPr>
        <p:txBody>
          <a:bodyPr/>
          <a:lstStyle/>
          <a:p>
            <a:pPr algn="ctr"/>
            <a:r>
              <a:rPr lang="fr-FR" i="1" dirty="0">
                <a:solidFill>
                  <a:srgbClr val="002060"/>
                </a:solidFill>
              </a:rPr>
              <a:t>La licence permet d’aider chacun à atteindre son meilleur niveau dans tous les domaines d’activités de notre fédération (compétition, arbitrage, technique, enseignement, dirigeant).</a:t>
            </a:r>
          </a:p>
          <a:p>
            <a:pPr algn="ctr"/>
            <a:endParaRPr lang="fr-FR" i="1" dirty="0">
              <a:solidFill>
                <a:srgbClr val="002060"/>
              </a:solidFill>
            </a:endParaRPr>
          </a:p>
          <a:p>
            <a:pPr algn="ctr"/>
            <a:r>
              <a:rPr lang="fr-FR" i="1" dirty="0">
                <a:solidFill>
                  <a:srgbClr val="002060"/>
                </a:solidFill>
              </a:rPr>
              <a:t>La progression dans le « JU-DO » est basée sur le principe « Shin Gi Tai » </a:t>
            </a:r>
          </a:p>
        </p:txBody>
      </p:sp>
    </p:spTree>
    <p:extLst>
      <p:ext uri="{BB962C8B-B14F-4D97-AF65-F5344CB8AC3E}">
        <p14:creationId xmlns:p14="http://schemas.microsoft.com/office/powerpoint/2010/main" val="4951457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FD56BC-2CB6-4ECE-BD17-12FD7E995C8C}"/>
              </a:ext>
            </a:extLst>
          </p:cNvPr>
          <p:cNvSpPr>
            <a:spLocks noGrp="1"/>
          </p:cNvSpPr>
          <p:nvPr>
            <p:ph type="title"/>
          </p:nvPr>
        </p:nvSpPr>
        <p:spPr>
          <a:xfrm>
            <a:off x="457200" y="274638"/>
            <a:ext cx="8229600" cy="457199"/>
          </a:xfrm>
        </p:spPr>
        <p:txBody>
          <a:bodyPr/>
          <a:lstStyle/>
          <a:p>
            <a:r>
              <a:rPr lang="fr-FR" sz="3200" b="1" dirty="0"/>
              <a:t>LA CHARTE DU JUDO FRANÇAIS</a:t>
            </a:r>
          </a:p>
        </p:txBody>
      </p:sp>
      <p:sp>
        <p:nvSpPr>
          <p:cNvPr id="3" name="Espace réservé du contenu 2">
            <a:extLst>
              <a:ext uri="{FF2B5EF4-FFF2-40B4-BE49-F238E27FC236}">
                <a16:creationId xmlns:a16="http://schemas.microsoft.com/office/drawing/2014/main" id="{04F4450B-365D-4904-B618-5C734F9069F8}"/>
              </a:ext>
            </a:extLst>
          </p:cNvPr>
          <p:cNvSpPr>
            <a:spLocks noGrp="1"/>
          </p:cNvSpPr>
          <p:nvPr>
            <p:ph idx="1"/>
          </p:nvPr>
        </p:nvSpPr>
        <p:spPr>
          <a:xfrm>
            <a:off x="457200" y="1700808"/>
            <a:ext cx="8229600" cy="4882554"/>
          </a:xfrm>
        </p:spPr>
        <p:txBody>
          <a:bodyPr/>
          <a:lstStyle/>
          <a:p>
            <a:r>
              <a:rPr lang="fr-FR" dirty="0"/>
              <a:t>Le Judo est un moyen d’éducation. Conçu par Jigoro Kano, il s’appuie sur l’étude et la pratique d’un système d’attaque et de défense, issu de différents systèmes de combat traditionnels japonais (jujitsu) qui privilégient les techniques de projection et de contrôle. </a:t>
            </a:r>
          </a:p>
        </p:txBody>
      </p:sp>
    </p:spTree>
    <p:extLst>
      <p:ext uri="{BB962C8B-B14F-4D97-AF65-F5344CB8AC3E}">
        <p14:creationId xmlns:p14="http://schemas.microsoft.com/office/powerpoint/2010/main" val="81716237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FD56BC-2CB6-4ECE-BD17-12FD7E995C8C}"/>
              </a:ext>
            </a:extLst>
          </p:cNvPr>
          <p:cNvSpPr>
            <a:spLocks noGrp="1"/>
          </p:cNvSpPr>
          <p:nvPr>
            <p:ph type="title"/>
          </p:nvPr>
        </p:nvSpPr>
        <p:spPr>
          <a:xfrm>
            <a:off x="457200" y="274638"/>
            <a:ext cx="8229600" cy="457199"/>
          </a:xfrm>
        </p:spPr>
        <p:txBody>
          <a:bodyPr/>
          <a:lstStyle/>
          <a:p>
            <a:r>
              <a:rPr lang="fr-FR" sz="3200" b="1" dirty="0"/>
              <a:t>LA CHARTE DU JUDO FRANÇAIS</a:t>
            </a:r>
            <a:endParaRPr lang="fr-FR" sz="3200" dirty="0"/>
          </a:p>
        </p:txBody>
      </p:sp>
      <p:sp>
        <p:nvSpPr>
          <p:cNvPr id="3" name="Espace réservé du contenu 2">
            <a:extLst>
              <a:ext uri="{FF2B5EF4-FFF2-40B4-BE49-F238E27FC236}">
                <a16:creationId xmlns:a16="http://schemas.microsoft.com/office/drawing/2014/main" id="{04F4450B-365D-4904-B618-5C734F9069F8}"/>
              </a:ext>
            </a:extLst>
          </p:cNvPr>
          <p:cNvSpPr>
            <a:spLocks noGrp="1"/>
          </p:cNvSpPr>
          <p:nvPr>
            <p:ph idx="1"/>
          </p:nvPr>
        </p:nvSpPr>
        <p:spPr>
          <a:xfrm>
            <a:off x="323528" y="1628800"/>
            <a:ext cx="8568952" cy="4954562"/>
          </a:xfrm>
        </p:spPr>
        <p:txBody>
          <a:bodyPr/>
          <a:lstStyle/>
          <a:p>
            <a:pPr marL="0" indent="0" algn="ctr">
              <a:buNone/>
            </a:pPr>
            <a:r>
              <a:rPr lang="fr-FR" sz="2800" b="1" dirty="0"/>
              <a:t>LES 3 PRINCIPES ESSENTIELS </a:t>
            </a:r>
          </a:p>
          <a:p>
            <a:pPr marL="0" indent="0">
              <a:buNone/>
            </a:pPr>
            <a:r>
              <a:rPr lang="fr-FR" sz="2800" i="1" dirty="0"/>
              <a:t>Trois principes essentiels et indissociables distingués par Jigoro Kano, guident la pratique du Judo :</a:t>
            </a:r>
          </a:p>
          <a:p>
            <a:pPr marL="0" indent="0">
              <a:buNone/>
            </a:pPr>
            <a:endParaRPr lang="fr-FR" sz="2800" i="1" dirty="0"/>
          </a:p>
          <a:p>
            <a:pPr marL="0" indent="0" algn="ctr">
              <a:buNone/>
            </a:pPr>
            <a:r>
              <a:rPr lang="fr-FR" sz="3600" b="1" dirty="0">
                <a:solidFill>
                  <a:srgbClr val="002060"/>
                </a:solidFill>
              </a:rPr>
              <a:t>JU : </a:t>
            </a:r>
            <a:r>
              <a:rPr lang="fr-FR" sz="3600" b="1" i="1" dirty="0">
                <a:solidFill>
                  <a:srgbClr val="002060"/>
                </a:solidFill>
              </a:rPr>
              <a:t>l’adaptation</a:t>
            </a:r>
          </a:p>
          <a:p>
            <a:r>
              <a:rPr lang="fr-FR" sz="3600" b="1" i="1" dirty="0">
                <a:solidFill>
                  <a:srgbClr val="002060"/>
                </a:solidFill>
              </a:rPr>
              <a:t>Le premier </a:t>
            </a:r>
            <a:r>
              <a:rPr lang="fr-FR" sz="3600" i="1" dirty="0">
                <a:solidFill>
                  <a:srgbClr val="002060"/>
                </a:solidFill>
              </a:rPr>
              <a:t>est le principe de la non résistance et de l’adaptation ( Ju ).</a:t>
            </a:r>
          </a:p>
          <a:p>
            <a:endParaRPr lang="fr-FR" dirty="0"/>
          </a:p>
        </p:txBody>
      </p:sp>
    </p:spTree>
    <p:extLst>
      <p:ext uri="{BB962C8B-B14F-4D97-AF65-F5344CB8AC3E}">
        <p14:creationId xmlns:p14="http://schemas.microsoft.com/office/powerpoint/2010/main" val="117394487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FD56BC-2CB6-4ECE-BD17-12FD7E995C8C}"/>
              </a:ext>
            </a:extLst>
          </p:cNvPr>
          <p:cNvSpPr>
            <a:spLocks noGrp="1"/>
          </p:cNvSpPr>
          <p:nvPr>
            <p:ph type="title"/>
          </p:nvPr>
        </p:nvSpPr>
        <p:spPr>
          <a:xfrm>
            <a:off x="457200" y="274638"/>
            <a:ext cx="8229600" cy="457199"/>
          </a:xfrm>
        </p:spPr>
        <p:txBody>
          <a:bodyPr/>
          <a:lstStyle/>
          <a:p>
            <a:r>
              <a:rPr lang="fr-FR" sz="3200" b="1" dirty="0"/>
              <a:t>LA CHARTE DU JUDO FRANÇAIS</a:t>
            </a:r>
            <a:endParaRPr lang="fr-FR" sz="3200" dirty="0"/>
          </a:p>
        </p:txBody>
      </p:sp>
      <p:sp>
        <p:nvSpPr>
          <p:cNvPr id="3" name="Espace réservé du contenu 2">
            <a:extLst>
              <a:ext uri="{FF2B5EF4-FFF2-40B4-BE49-F238E27FC236}">
                <a16:creationId xmlns:a16="http://schemas.microsoft.com/office/drawing/2014/main" id="{04F4450B-365D-4904-B618-5C734F9069F8}"/>
              </a:ext>
            </a:extLst>
          </p:cNvPr>
          <p:cNvSpPr>
            <a:spLocks noGrp="1"/>
          </p:cNvSpPr>
          <p:nvPr>
            <p:ph idx="1"/>
          </p:nvPr>
        </p:nvSpPr>
        <p:spPr>
          <a:xfrm>
            <a:off x="457200" y="1628800"/>
            <a:ext cx="8229600" cy="4954562"/>
          </a:xfrm>
        </p:spPr>
        <p:txBody>
          <a:bodyPr/>
          <a:lstStyle/>
          <a:p>
            <a:pPr marL="0" indent="0" algn="ctr">
              <a:buNone/>
            </a:pPr>
            <a:r>
              <a:rPr lang="fr-FR" sz="2000" b="1" dirty="0">
                <a:solidFill>
                  <a:srgbClr val="002060"/>
                </a:solidFill>
              </a:rPr>
              <a:t>LES 3 PRINCIPES ESSENTIELS </a:t>
            </a:r>
          </a:p>
          <a:p>
            <a:pPr marL="0" indent="0">
              <a:buNone/>
            </a:pPr>
            <a:r>
              <a:rPr lang="fr-FR" sz="2000" i="1" dirty="0">
                <a:solidFill>
                  <a:srgbClr val="002060"/>
                </a:solidFill>
              </a:rPr>
              <a:t>Trois principes essentiels et indissociables, distingués par Jigoro Kano, guident la pratique du Judo :</a:t>
            </a:r>
          </a:p>
          <a:p>
            <a:pPr marL="0" indent="0" algn="ctr">
              <a:buNone/>
            </a:pPr>
            <a:endParaRPr lang="fr-FR" sz="3600" b="1" dirty="0"/>
          </a:p>
          <a:p>
            <a:pPr marL="0" indent="0" algn="ctr">
              <a:buNone/>
            </a:pPr>
            <a:r>
              <a:rPr lang="fr-FR" sz="3600" b="1" dirty="0">
                <a:solidFill>
                  <a:srgbClr val="002060"/>
                </a:solidFill>
              </a:rPr>
              <a:t>SEIRYOKU ZENYO : </a:t>
            </a:r>
            <a:r>
              <a:rPr lang="fr-FR" sz="3600" b="1" i="1" dirty="0">
                <a:solidFill>
                  <a:srgbClr val="002060"/>
                </a:solidFill>
              </a:rPr>
              <a:t>le meilleur emploi de l’énergie</a:t>
            </a:r>
          </a:p>
          <a:p>
            <a:pPr marL="171450" indent="-171450">
              <a:buFontTx/>
              <a:buChar char="-"/>
            </a:pPr>
            <a:r>
              <a:rPr lang="fr-FR" sz="3600" b="1" i="1" dirty="0">
                <a:solidFill>
                  <a:srgbClr val="002060"/>
                </a:solidFill>
              </a:rPr>
              <a:t>Le second </a:t>
            </a:r>
            <a:r>
              <a:rPr lang="fr-FR" sz="3600" i="1" dirty="0">
                <a:solidFill>
                  <a:srgbClr val="002060"/>
                </a:solidFill>
              </a:rPr>
              <a:t>principe est la recherche du meilleur emploi de l’énergie physique et mentale.</a:t>
            </a:r>
          </a:p>
        </p:txBody>
      </p:sp>
    </p:spTree>
    <p:extLst>
      <p:ext uri="{BB962C8B-B14F-4D97-AF65-F5344CB8AC3E}">
        <p14:creationId xmlns:p14="http://schemas.microsoft.com/office/powerpoint/2010/main" val="261838035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FD56BC-2CB6-4ECE-BD17-12FD7E995C8C}"/>
              </a:ext>
            </a:extLst>
          </p:cNvPr>
          <p:cNvSpPr>
            <a:spLocks noGrp="1"/>
          </p:cNvSpPr>
          <p:nvPr>
            <p:ph type="title"/>
          </p:nvPr>
        </p:nvSpPr>
        <p:spPr>
          <a:xfrm>
            <a:off x="457200" y="274638"/>
            <a:ext cx="8229600" cy="457199"/>
          </a:xfrm>
        </p:spPr>
        <p:txBody>
          <a:bodyPr/>
          <a:lstStyle/>
          <a:p>
            <a:r>
              <a:rPr lang="fr-FR" sz="3200" b="1" dirty="0"/>
              <a:t>LA CHARTE DU JUDO FRANÇAIS</a:t>
            </a:r>
            <a:endParaRPr lang="fr-FR" sz="3200" dirty="0"/>
          </a:p>
        </p:txBody>
      </p:sp>
      <p:sp>
        <p:nvSpPr>
          <p:cNvPr id="3" name="Espace réservé du contenu 2">
            <a:extLst>
              <a:ext uri="{FF2B5EF4-FFF2-40B4-BE49-F238E27FC236}">
                <a16:creationId xmlns:a16="http://schemas.microsoft.com/office/drawing/2014/main" id="{04F4450B-365D-4904-B618-5C734F9069F8}"/>
              </a:ext>
            </a:extLst>
          </p:cNvPr>
          <p:cNvSpPr>
            <a:spLocks noGrp="1"/>
          </p:cNvSpPr>
          <p:nvPr>
            <p:ph idx="1"/>
          </p:nvPr>
        </p:nvSpPr>
        <p:spPr>
          <a:xfrm>
            <a:off x="457200" y="1628800"/>
            <a:ext cx="8229600" cy="4954562"/>
          </a:xfrm>
        </p:spPr>
        <p:txBody>
          <a:bodyPr/>
          <a:lstStyle/>
          <a:p>
            <a:pPr marL="0" indent="0" algn="ctr">
              <a:buNone/>
            </a:pPr>
            <a:r>
              <a:rPr lang="fr-FR" sz="2000" b="1" dirty="0">
                <a:solidFill>
                  <a:srgbClr val="002060"/>
                </a:solidFill>
              </a:rPr>
              <a:t>LES 3 PRINCIPES ESSENTIELS </a:t>
            </a:r>
          </a:p>
          <a:p>
            <a:pPr marL="0" indent="0">
              <a:buNone/>
            </a:pPr>
            <a:r>
              <a:rPr lang="fr-FR" sz="2000" dirty="0">
                <a:solidFill>
                  <a:srgbClr val="002060"/>
                </a:solidFill>
              </a:rPr>
              <a:t>Trois principes essentiels et indissociables, distingués par Jigoro Kano, guident la pratique du Judo :</a:t>
            </a:r>
          </a:p>
          <a:p>
            <a:pPr marL="0" indent="0">
              <a:buNone/>
            </a:pPr>
            <a:endParaRPr lang="fr-FR" sz="2000" b="1" dirty="0">
              <a:solidFill>
                <a:srgbClr val="002060"/>
              </a:solidFill>
            </a:endParaRPr>
          </a:p>
          <a:p>
            <a:pPr marL="0" indent="0" algn="ctr">
              <a:buNone/>
            </a:pPr>
            <a:r>
              <a:rPr lang="fr-FR" sz="3600" b="1" dirty="0">
                <a:solidFill>
                  <a:srgbClr val="002060"/>
                </a:solidFill>
              </a:rPr>
              <a:t>JITA YUWA KYOE I : </a:t>
            </a:r>
            <a:r>
              <a:rPr lang="fr-FR" sz="3600" b="1" i="1" dirty="0">
                <a:solidFill>
                  <a:srgbClr val="002060"/>
                </a:solidFill>
              </a:rPr>
              <a:t>la prospérité mutuelle par l’union des forces</a:t>
            </a:r>
          </a:p>
          <a:p>
            <a:pPr marL="171450" indent="-171450">
              <a:buFontTx/>
              <a:buChar char="-"/>
            </a:pPr>
            <a:r>
              <a:rPr lang="fr-FR" sz="3600" b="1" i="1" dirty="0">
                <a:solidFill>
                  <a:srgbClr val="002060"/>
                </a:solidFill>
              </a:rPr>
              <a:t>Le troisième </a:t>
            </a:r>
            <a:r>
              <a:rPr lang="fr-FR" sz="3600" i="1" dirty="0">
                <a:solidFill>
                  <a:srgbClr val="002060"/>
                </a:solidFill>
              </a:rPr>
              <a:t>principe est l’entente harmonieuse, la prospérité mutuelle par l’union de notre propre force et celle des autres. </a:t>
            </a:r>
          </a:p>
        </p:txBody>
      </p:sp>
    </p:spTree>
    <p:extLst>
      <p:ext uri="{BB962C8B-B14F-4D97-AF65-F5344CB8AC3E}">
        <p14:creationId xmlns:p14="http://schemas.microsoft.com/office/powerpoint/2010/main" val="150313038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15359</TotalTime>
  <Words>2916</Words>
  <Application>Microsoft Office PowerPoint</Application>
  <PresentationFormat>Affichage à l'écran (4:3)</PresentationFormat>
  <Paragraphs>235</Paragraphs>
  <Slides>22</Slides>
  <Notes>22</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22</vt:i4>
      </vt:variant>
    </vt:vector>
  </HeadingPairs>
  <TitlesOfParts>
    <vt:vector size="30" baseType="lpstr">
      <vt:lpstr>Aharoni</vt:lpstr>
      <vt:lpstr>Arial</vt:lpstr>
      <vt:lpstr>Arial Narrow</vt:lpstr>
      <vt:lpstr>Arial Rounded MT Bold</vt:lpstr>
      <vt:lpstr>Calibri</vt:lpstr>
      <vt:lpstr>Courier New</vt:lpstr>
      <vt:lpstr>Wingdings</vt:lpstr>
      <vt:lpstr>Thème Office</vt:lpstr>
      <vt:lpstr>Présentation PowerPoint</vt:lpstr>
      <vt:lpstr>Méthode d’Éducation Physique et Mentale par la pratique </vt:lpstr>
      <vt:lpstr>LA F.F.J.D.A.</vt:lpstr>
      <vt:lpstr>F.F.J.D.A.</vt:lpstr>
      <vt:lpstr>Présentation PowerPoint</vt:lpstr>
      <vt:lpstr>LA CHARTE DU JUDO FRANÇAIS</vt:lpstr>
      <vt:lpstr>LA CHARTE DU JUDO FRANÇAIS</vt:lpstr>
      <vt:lpstr>LA CHARTE DU JUDO FRANÇAIS</vt:lpstr>
      <vt:lpstr>LA CHARTE DU JUDO FRANÇAIS</vt:lpstr>
      <vt:lpstr>LES FONDEMENTS DU JUDO</vt:lpstr>
      <vt:lpstr>LE JUDO EN FRANCE</vt:lpstr>
      <vt:lpstr>LA CHARTE DU JUDO FRANÇAIS</vt:lpstr>
      <vt:lpstr>F.F.J.D.A.</vt:lpstr>
      <vt:lpstr>F.F.J.D.A.</vt:lpstr>
      <vt:lpstr>F.F.J.D.A.</vt:lpstr>
      <vt:lpstr>F.F.J.D.A.</vt:lpstr>
      <vt:lpstr>F.F.J.D.A. Les activités (Deux filières d’activités)</vt:lpstr>
      <vt:lpstr>F.F.J.D.A.</vt:lpstr>
      <vt:lpstr>F.F.J.D.A.</vt:lpstr>
      <vt:lpstr>Présentation PowerPoint</vt:lpstr>
      <vt:lpstr>Gouvernance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Utilisateur Windows</dc:creator>
  <cp:lastModifiedBy>pascal vrignat</cp:lastModifiedBy>
  <cp:revision>210</cp:revision>
  <cp:lastPrinted>2018-08-22T14:06:27Z</cp:lastPrinted>
  <dcterms:created xsi:type="dcterms:W3CDTF">2008-12-29T08:19:56Z</dcterms:created>
  <dcterms:modified xsi:type="dcterms:W3CDTF">2018-09-11T08:02:12Z</dcterms:modified>
</cp:coreProperties>
</file>